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62" r:id="rId2"/>
    <p:sldId id="540" r:id="rId3"/>
    <p:sldId id="1364" r:id="rId4"/>
    <p:sldId id="1365" r:id="rId5"/>
    <p:sldId id="1366" r:id="rId6"/>
    <p:sldId id="541" r:id="rId7"/>
    <p:sldId id="544" r:id="rId8"/>
    <p:sldId id="1422" r:id="rId9"/>
    <p:sldId id="1423" r:id="rId10"/>
    <p:sldId id="1424" r:id="rId11"/>
    <p:sldId id="1425" r:id="rId12"/>
    <p:sldId id="1426" r:id="rId13"/>
    <p:sldId id="1427" r:id="rId14"/>
    <p:sldId id="1432" r:id="rId15"/>
    <p:sldId id="546" r:id="rId16"/>
    <p:sldId id="547" r:id="rId17"/>
    <p:sldId id="548" r:id="rId18"/>
    <p:sldId id="549" r:id="rId19"/>
    <p:sldId id="1428" r:id="rId20"/>
    <p:sldId id="1429" r:id="rId21"/>
    <p:sldId id="1430" r:id="rId22"/>
    <p:sldId id="521" r:id="rId23"/>
    <p:sldId id="1431" r:id="rId24"/>
    <p:sldId id="1433" r:id="rId25"/>
    <p:sldId id="1047" r:id="rId26"/>
    <p:sldId id="104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721"/>
  </p:normalViewPr>
  <p:slideViewPr>
    <p:cSldViewPr snapToGrid="0" snapToObjects="1">
      <p:cViewPr varScale="1">
        <p:scale>
          <a:sx n="101" d="100"/>
          <a:sy n="101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3CE8E-E91C-4517-A6C2-7BD75C3CE221}" type="doc">
      <dgm:prSet loTypeId="urn:microsoft.com/office/officeart/2005/8/layout/chart3" loCatId="cycle" qsTypeId="urn:microsoft.com/office/officeart/2005/8/quickstyle/simple1" qsCatId="simple" csTypeId="urn:microsoft.com/office/officeart/2005/8/colors/accent4_4" csCatId="accent4" phldr="1"/>
      <dgm:spPr/>
    </dgm:pt>
    <dgm:pt modelId="{13E588D3-22A1-4A33-9C8D-E6022E001C0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CA" sz="1600" b="1">
              <a:solidFill>
                <a:schemeClr val="tx1"/>
              </a:solidFill>
            </a:rPr>
            <a:t>Compute</a:t>
          </a:r>
          <a:endParaRPr lang="en-US" sz="1600" b="1" dirty="0">
            <a:solidFill>
              <a:schemeClr val="tx1"/>
            </a:solidFill>
          </a:endParaRPr>
        </a:p>
      </dgm:t>
    </dgm:pt>
    <dgm:pt modelId="{AF3B60A6-B2BE-4071-A8C5-0AB8076232B7}" type="parTrans" cxnId="{19F5987B-1CFD-4922-9D5E-7C53BF0BBC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A5FA26A-17FC-493F-A5F4-A7235AA6E14E}" type="sibTrans" cxnId="{19F5987B-1CFD-4922-9D5E-7C53BF0BBC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0818E9-5543-45E2-BD02-CADA2F03AD02}">
      <dgm:prSet custT="1"/>
      <dgm:spPr/>
      <dgm:t>
        <a:bodyPr/>
        <a:lstStyle/>
        <a:p>
          <a:r>
            <a:rPr lang="en-CA" sz="1600" b="1">
              <a:solidFill>
                <a:schemeClr val="tx1"/>
              </a:solidFill>
            </a:rPr>
            <a:t>Storage</a:t>
          </a:r>
          <a:endParaRPr lang="en-CA" sz="1600" b="1" dirty="0">
            <a:solidFill>
              <a:schemeClr val="tx1"/>
            </a:solidFill>
          </a:endParaRPr>
        </a:p>
      </dgm:t>
    </dgm:pt>
    <dgm:pt modelId="{74CDC42C-6173-46EE-8330-19986BDE1DE8}" type="parTrans" cxnId="{B41FC1D0-7B1D-4256-851C-413205DDCB4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02D0A9-319D-4A42-A96B-82CBA8236F74}" type="sibTrans" cxnId="{B41FC1D0-7B1D-4256-851C-413205DDCB4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7FE25B-50E1-40F0-BB6D-4D1527197104}">
      <dgm:prSet custT="1"/>
      <dgm:spPr/>
      <dgm:t>
        <a:bodyPr/>
        <a:lstStyle/>
        <a:p>
          <a:r>
            <a:rPr lang="en-CA" sz="1600" b="1">
              <a:solidFill>
                <a:schemeClr val="tx1"/>
              </a:solidFill>
            </a:rPr>
            <a:t>Databases </a:t>
          </a:r>
          <a:endParaRPr lang="en-CA" sz="1600" b="1" dirty="0">
            <a:solidFill>
              <a:schemeClr val="tx1"/>
            </a:solidFill>
          </a:endParaRPr>
        </a:p>
      </dgm:t>
    </dgm:pt>
    <dgm:pt modelId="{82B7E9FE-B6CE-49D3-A943-AD3FF35A5F5E}" type="parTrans" cxnId="{0DDF9CCD-6033-4BF6-975A-D472CCC7CA8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F4277D-AC76-47A2-A1AF-2D1651975F6C}" type="sibTrans" cxnId="{0DDF9CCD-6033-4BF6-975A-D472CCC7CA8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F895C6-1109-4E13-9D24-AC43CF7747CA}">
      <dgm:prSet custT="1"/>
      <dgm:spPr/>
      <dgm:t>
        <a:bodyPr/>
        <a:lstStyle/>
        <a:p>
          <a:r>
            <a:rPr lang="en-CA" sz="1600" b="1">
              <a:solidFill>
                <a:schemeClr val="tx1"/>
              </a:solidFill>
            </a:rPr>
            <a:t>Networking </a:t>
          </a:r>
          <a:endParaRPr lang="en-CA" sz="1600" b="1" dirty="0">
            <a:solidFill>
              <a:schemeClr val="tx1"/>
            </a:solidFill>
          </a:endParaRPr>
        </a:p>
      </dgm:t>
    </dgm:pt>
    <dgm:pt modelId="{05DCCEE4-42C9-4E65-A90C-55EF71322DD9}" type="parTrans" cxnId="{B5F08E34-5108-433D-BA7E-3F59C604EC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354373-3CCA-4988-A344-869D78796053}" type="sibTrans" cxnId="{B5F08E34-5108-433D-BA7E-3F59C604EC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1E624EE-468C-468D-91DE-C2698BC8A250}">
      <dgm:prSet custT="1"/>
      <dgm:spPr/>
      <dgm:t>
        <a:bodyPr/>
        <a:lstStyle/>
        <a:p>
          <a:r>
            <a:rPr lang="en-CA" sz="1600" b="1">
              <a:solidFill>
                <a:schemeClr val="tx1"/>
              </a:solidFill>
            </a:rPr>
            <a:t>Analytics </a:t>
          </a:r>
          <a:endParaRPr lang="en-CA" sz="1600" b="1" dirty="0">
            <a:solidFill>
              <a:schemeClr val="tx1"/>
            </a:solidFill>
          </a:endParaRPr>
        </a:p>
      </dgm:t>
    </dgm:pt>
    <dgm:pt modelId="{69EB8206-759E-453B-8C3E-BE14401F217F}" type="parTrans" cxnId="{B0E70337-C58E-4AE0-B2B4-8FB5A10EEE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14C4B1-A587-4308-9424-C0D8E691C5A9}" type="sibTrans" cxnId="{B0E70337-C58E-4AE0-B2B4-8FB5A10EEE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4F64E61-113C-4514-A53D-16B07001325E}">
      <dgm:prSet custT="1"/>
      <dgm:spPr/>
      <dgm:t>
        <a:bodyPr/>
        <a:lstStyle/>
        <a:p>
          <a:r>
            <a:rPr lang="en-CA" sz="1600" b="1" dirty="0">
              <a:solidFill>
                <a:schemeClr val="tx1"/>
              </a:solidFill>
            </a:rPr>
            <a:t>Machine learning &amp; Artificial intelligence </a:t>
          </a:r>
        </a:p>
      </dgm:t>
    </dgm:pt>
    <dgm:pt modelId="{E5B0FFF4-E005-42F9-80EE-70A2B2389FE6}" type="parTrans" cxnId="{E3F483DC-AF7D-48CF-A142-2743C87862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446888-4267-4798-8E00-F3D1B36CF779}" type="sibTrans" cxnId="{E3F483DC-AF7D-48CF-A142-2743C87862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2B92F0-C335-4A1D-BBF4-38163A6F0451}">
      <dgm:prSet custT="1"/>
      <dgm:spPr/>
      <dgm:t>
        <a:bodyPr/>
        <a:lstStyle/>
        <a:p>
          <a:r>
            <a:rPr lang="en-CA" sz="1600" b="1">
              <a:solidFill>
                <a:schemeClr val="tx1"/>
              </a:solidFill>
            </a:rPr>
            <a:t>Internet of Things (IoT)</a:t>
          </a:r>
          <a:endParaRPr lang="en-CA" sz="1600" b="1" dirty="0">
            <a:solidFill>
              <a:schemeClr val="tx1"/>
            </a:solidFill>
          </a:endParaRPr>
        </a:p>
      </dgm:t>
    </dgm:pt>
    <dgm:pt modelId="{7C0509F1-CF04-4297-81FB-D462F8D7EA21}" type="parTrans" cxnId="{70476881-C229-456A-B5E3-88D2AF8253B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59B523-5EF8-4193-9A68-DCDE324EF43C}" type="sibTrans" cxnId="{70476881-C229-456A-B5E3-88D2AF8253B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B5A098-78FC-484A-9191-2C8A8D9DD88B}" type="pres">
      <dgm:prSet presAssocID="{A7E3CE8E-E91C-4517-A6C2-7BD75C3CE221}" presName="compositeShape" presStyleCnt="0">
        <dgm:presLayoutVars>
          <dgm:chMax val="7"/>
          <dgm:dir/>
          <dgm:resizeHandles val="exact"/>
        </dgm:presLayoutVars>
      </dgm:prSet>
      <dgm:spPr/>
    </dgm:pt>
    <dgm:pt modelId="{B681642E-AB94-423D-BEEE-276EE3114F37}" type="pres">
      <dgm:prSet presAssocID="{A7E3CE8E-E91C-4517-A6C2-7BD75C3CE221}" presName="wedge1" presStyleLbl="node1" presStyleIdx="0" presStyleCnt="7" custLinFactNeighborX="-2536" custLinFactNeighborY="5306"/>
      <dgm:spPr/>
    </dgm:pt>
    <dgm:pt modelId="{CBE26AEC-EE78-4F14-BC68-CD98D664701E}" type="pres">
      <dgm:prSet presAssocID="{A7E3CE8E-E91C-4517-A6C2-7BD75C3CE22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4072578-93B8-4C79-99BC-A30E74402335}" type="pres">
      <dgm:prSet presAssocID="{A7E3CE8E-E91C-4517-A6C2-7BD75C3CE221}" presName="wedge2" presStyleLbl="node1" presStyleIdx="1" presStyleCnt="7"/>
      <dgm:spPr/>
    </dgm:pt>
    <dgm:pt modelId="{BC58CBF6-B330-457C-A926-30AD3EF294AE}" type="pres">
      <dgm:prSet presAssocID="{A7E3CE8E-E91C-4517-A6C2-7BD75C3CE22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A7D7910-2C22-4F1E-9A11-6339D74CE89F}" type="pres">
      <dgm:prSet presAssocID="{A7E3CE8E-E91C-4517-A6C2-7BD75C3CE221}" presName="wedge3" presStyleLbl="node1" presStyleIdx="2" presStyleCnt="7"/>
      <dgm:spPr/>
    </dgm:pt>
    <dgm:pt modelId="{5BBD8EBC-837D-4600-9C63-2C057D0AC231}" type="pres">
      <dgm:prSet presAssocID="{A7E3CE8E-E91C-4517-A6C2-7BD75C3CE22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733A52A-AD38-4D39-B3EE-466CB89999BF}" type="pres">
      <dgm:prSet presAssocID="{A7E3CE8E-E91C-4517-A6C2-7BD75C3CE221}" presName="wedge4" presStyleLbl="node1" presStyleIdx="3" presStyleCnt="7"/>
      <dgm:spPr/>
    </dgm:pt>
    <dgm:pt modelId="{1BB18134-E847-42F7-8D59-9875BF913A7F}" type="pres">
      <dgm:prSet presAssocID="{A7E3CE8E-E91C-4517-A6C2-7BD75C3CE22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E788581-8AFC-4790-9515-6C32AB5C03C8}" type="pres">
      <dgm:prSet presAssocID="{A7E3CE8E-E91C-4517-A6C2-7BD75C3CE221}" presName="wedge5" presStyleLbl="node1" presStyleIdx="4" presStyleCnt="7"/>
      <dgm:spPr/>
    </dgm:pt>
    <dgm:pt modelId="{2AD0FF8E-6FA8-43E8-9F30-209338EFB5B3}" type="pres">
      <dgm:prSet presAssocID="{A7E3CE8E-E91C-4517-A6C2-7BD75C3CE22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FEC7A1B-B185-4CB9-B16D-890E90E18F77}" type="pres">
      <dgm:prSet presAssocID="{A7E3CE8E-E91C-4517-A6C2-7BD75C3CE221}" presName="wedge6" presStyleLbl="node1" presStyleIdx="5" presStyleCnt="7"/>
      <dgm:spPr/>
    </dgm:pt>
    <dgm:pt modelId="{DF0F1DA3-90E9-47B5-A65F-3A28055C177F}" type="pres">
      <dgm:prSet presAssocID="{A7E3CE8E-E91C-4517-A6C2-7BD75C3CE22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D64F972-1F83-431B-8700-56260E70E517}" type="pres">
      <dgm:prSet presAssocID="{A7E3CE8E-E91C-4517-A6C2-7BD75C3CE221}" presName="wedge7" presStyleLbl="node1" presStyleIdx="6" presStyleCnt="7"/>
      <dgm:spPr/>
    </dgm:pt>
    <dgm:pt modelId="{1576D4BD-0B2C-47C8-9FE9-2BB0D066C2B5}" type="pres">
      <dgm:prSet presAssocID="{A7E3CE8E-E91C-4517-A6C2-7BD75C3CE22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5F08E34-5108-433D-BA7E-3F59C604ECBF}" srcId="{A7E3CE8E-E91C-4517-A6C2-7BD75C3CE221}" destId="{9DF895C6-1109-4E13-9D24-AC43CF7747CA}" srcOrd="3" destOrd="0" parTransId="{05DCCEE4-42C9-4E65-A90C-55EF71322DD9}" sibTransId="{D6354373-3CCA-4988-A344-869D78796053}"/>
    <dgm:cxn modelId="{B0E70337-C58E-4AE0-B2B4-8FB5A10EEE9F}" srcId="{A7E3CE8E-E91C-4517-A6C2-7BD75C3CE221}" destId="{D1E624EE-468C-468D-91DE-C2698BC8A250}" srcOrd="4" destOrd="0" parTransId="{69EB8206-759E-453B-8C3E-BE14401F217F}" sibTransId="{A614C4B1-A587-4308-9424-C0D8E691C5A9}"/>
    <dgm:cxn modelId="{A4C6905E-8ADE-4780-BA54-F634B4DB48D4}" type="presOf" srcId="{F47FE25B-50E1-40F0-BB6D-4D1527197104}" destId="{5BBD8EBC-837D-4600-9C63-2C057D0AC231}" srcOrd="1" destOrd="0" presId="urn:microsoft.com/office/officeart/2005/8/layout/chart3"/>
    <dgm:cxn modelId="{51584D64-2F27-4075-B588-7FB8927C6728}" type="presOf" srcId="{E50818E9-5543-45E2-BD02-CADA2F03AD02}" destId="{BC58CBF6-B330-457C-A926-30AD3EF294AE}" srcOrd="1" destOrd="0" presId="urn:microsoft.com/office/officeart/2005/8/layout/chart3"/>
    <dgm:cxn modelId="{BE2A8545-F45A-4123-A047-7F63E2C64D95}" type="presOf" srcId="{13E588D3-22A1-4A33-9C8D-E6022E001C03}" destId="{B681642E-AB94-423D-BEEE-276EE3114F37}" srcOrd="0" destOrd="0" presId="urn:microsoft.com/office/officeart/2005/8/layout/chart3"/>
    <dgm:cxn modelId="{DDD8C877-88AA-4166-895C-4913154B8F2E}" type="presOf" srcId="{5E2B92F0-C335-4A1D-BBF4-38163A6F0451}" destId="{3D64F972-1F83-431B-8700-56260E70E517}" srcOrd="0" destOrd="0" presId="urn:microsoft.com/office/officeart/2005/8/layout/chart3"/>
    <dgm:cxn modelId="{19F5987B-1CFD-4922-9D5E-7C53BF0BBC21}" srcId="{A7E3CE8E-E91C-4517-A6C2-7BD75C3CE221}" destId="{13E588D3-22A1-4A33-9C8D-E6022E001C03}" srcOrd="0" destOrd="0" parTransId="{AF3B60A6-B2BE-4071-A8C5-0AB8076232B7}" sibTransId="{5A5FA26A-17FC-493F-A5F4-A7235AA6E14E}"/>
    <dgm:cxn modelId="{70476881-C229-456A-B5E3-88D2AF8253B1}" srcId="{A7E3CE8E-E91C-4517-A6C2-7BD75C3CE221}" destId="{5E2B92F0-C335-4A1D-BBF4-38163A6F0451}" srcOrd="6" destOrd="0" parTransId="{7C0509F1-CF04-4297-81FB-D462F8D7EA21}" sibTransId="{9E59B523-5EF8-4193-9A68-DCDE324EF43C}"/>
    <dgm:cxn modelId="{2B85BD95-D976-40BB-A2A1-EAD3E6393B12}" type="presOf" srcId="{04F64E61-113C-4514-A53D-16B07001325E}" destId="{FFEC7A1B-B185-4CB9-B16D-890E90E18F77}" srcOrd="0" destOrd="0" presId="urn:microsoft.com/office/officeart/2005/8/layout/chart3"/>
    <dgm:cxn modelId="{07CE87B8-308F-4AAB-94EA-1B8092F9BA44}" type="presOf" srcId="{A7E3CE8E-E91C-4517-A6C2-7BD75C3CE221}" destId="{07B5A098-78FC-484A-9191-2C8A8D9DD88B}" srcOrd="0" destOrd="0" presId="urn:microsoft.com/office/officeart/2005/8/layout/chart3"/>
    <dgm:cxn modelId="{DFAB8BC1-3BED-4C91-A41C-BBC6F83CCACD}" type="presOf" srcId="{9DF895C6-1109-4E13-9D24-AC43CF7747CA}" destId="{1BB18134-E847-42F7-8D59-9875BF913A7F}" srcOrd="1" destOrd="0" presId="urn:microsoft.com/office/officeart/2005/8/layout/chart3"/>
    <dgm:cxn modelId="{9F9C6FC2-6BE9-4918-B463-A7624FB6B95B}" type="presOf" srcId="{9DF895C6-1109-4E13-9D24-AC43CF7747CA}" destId="{A733A52A-AD38-4D39-B3EE-466CB89999BF}" srcOrd="0" destOrd="0" presId="urn:microsoft.com/office/officeart/2005/8/layout/chart3"/>
    <dgm:cxn modelId="{CA4872C9-A1A6-47A4-9FA8-6ADF179FE890}" type="presOf" srcId="{D1E624EE-468C-468D-91DE-C2698BC8A250}" destId="{2AD0FF8E-6FA8-43E8-9F30-209338EFB5B3}" srcOrd="1" destOrd="0" presId="urn:microsoft.com/office/officeart/2005/8/layout/chart3"/>
    <dgm:cxn modelId="{0DDF9CCD-6033-4BF6-975A-D472CCC7CA8C}" srcId="{A7E3CE8E-E91C-4517-A6C2-7BD75C3CE221}" destId="{F47FE25B-50E1-40F0-BB6D-4D1527197104}" srcOrd="2" destOrd="0" parTransId="{82B7E9FE-B6CE-49D3-A943-AD3FF35A5F5E}" sibTransId="{3EF4277D-AC76-47A2-A1AF-2D1651975F6C}"/>
    <dgm:cxn modelId="{B41FC1D0-7B1D-4256-851C-413205DDCB45}" srcId="{A7E3CE8E-E91C-4517-A6C2-7BD75C3CE221}" destId="{E50818E9-5543-45E2-BD02-CADA2F03AD02}" srcOrd="1" destOrd="0" parTransId="{74CDC42C-6173-46EE-8330-19986BDE1DE8}" sibTransId="{6A02D0A9-319D-4A42-A96B-82CBA8236F74}"/>
    <dgm:cxn modelId="{E3F483DC-AF7D-48CF-A142-2743C87862B0}" srcId="{A7E3CE8E-E91C-4517-A6C2-7BD75C3CE221}" destId="{04F64E61-113C-4514-A53D-16B07001325E}" srcOrd="5" destOrd="0" parTransId="{E5B0FFF4-E005-42F9-80EE-70A2B2389FE6}" sibTransId="{B2446888-4267-4798-8E00-F3D1B36CF779}"/>
    <dgm:cxn modelId="{DDA7ADDD-59AB-4196-9EA6-332336F5315B}" type="presOf" srcId="{E50818E9-5543-45E2-BD02-CADA2F03AD02}" destId="{F4072578-93B8-4C79-99BC-A30E74402335}" srcOrd="0" destOrd="0" presId="urn:microsoft.com/office/officeart/2005/8/layout/chart3"/>
    <dgm:cxn modelId="{BBFAECDE-99E6-49CE-B46C-F631C321114E}" type="presOf" srcId="{5E2B92F0-C335-4A1D-BBF4-38163A6F0451}" destId="{1576D4BD-0B2C-47C8-9FE9-2BB0D066C2B5}" srcOrd="1" destOrd="0" presId="urn:microsoft.com/office/officeart/2005/8/layout/chart3"/>
    <dgm:cxn modelId="{E515F0E4-DC9C-4BC8-AC52-4E7338BCAB4B}" type="presOf" srcId="{F47FE25B-50E1-40F0-BB6D-4D1527197104}" destId="{4A7D7910-2C22-4F1E-9A11-6339D74CE89F}" srcOrd="0" destOrd="0" presId="urn:microsoft.com/office/officeart/2005/8/layout/chart3"/>
    <dgm:cxn modelId="{BC5315E5-3EA6-4F53-8049-34A343B379CA}" type="presOf" srcId="{D1E624EE-468C-468D-91DE-C2698BC8A250}" destId="{EE788581-8AFC-4790-9515-6C32AB5C03C8}" srcOrd="0" destOrd="0" presId="urn:microsoft.com/office/officeart/2005/8/layout/chart3"/>
    <dgm:cxn modelId="{5A775DE5-8269-4618-B30D-FFD7DFBDAEFD}" type="presOf" srcId="{04F64E61-113C-4514-A53D-16B07001325E}" destId="{DF0F1DA3-90E9-47B5-A65F-3A28055C177F}" srcOrd="1" destOrd="0" presId="urn:microsoft.com/office/officeart/2005/8/layout/chart3"/>
    <dgm:cxn modelId="{D8D366E7-B631-479A-AD0B-EE099163F5EF}" type="presOf" srcId="{13E588D3-22A1-4A33-9C8D-E6022E001C03}" destId="{CBE26AEC-EE78-4F14-BC68-CD98D664701E}" srcOrd="1" destOrd="0" presId="urn:microsoft.com/office/officeart/2005/8/layout/chart3"/>
    <dgm:cxn modelId="{38E7F67D-6780-4272-BE67-AC4301888A6F}" type="presParOf" srcId="{07B5A098-78FC-484A-9191-2C8A8D9DD88B}" destId="{B681642E-AB94-423D-BEEE-276EE3114F37}" srcOrd="0" destOrd="0" presId="urn:microsoft.com/office/officeart/2005/8/layout/chart3"/>
    <dgm:cxn modelId="{F25C0B30-2264-445B-9D2D-2047953CE61F}" type="presParOf" srcId="{07B5A098-78FC-484A-9191-2C8A8D9DD88B}" destId="{CBE26AEC-EE78-4F14-BC68-CD98D664701E}" srcOrd="1" destOrd="0" presId="urn:microsoft.com/office/officeart/2005/8/layout/chart3"/>
    <dgm:cxn modelId="{0B3AE5C6-225D-4BD0-845B-6C37B3E2BB5F}" type="presParOf" srcId="{07B5A098-78FC-484A-9191-2C8A8D9DD88B}" destId="{F4072578-93B8-4C79-99BC-A30E74402335}" srcOrd="2" destOrd="0" presId="urn:microsoft.com/office/officeart/2005/8/layout/chart3"/>
    <dgm:cxn modelId="{7CD1450B-8D7B-4B35-80BF-8D2F59B94048}" type="presParOf" srcId="{07B5A098-78FC-484A-9191-2C8A8D9DD88B}" destId="{BC58CBF6-B330-457C-A926-30AD3EF294AE}" srcOrd="3" destOrd="0" presId="urn:microsoft.com/office/officeart/2005/8/layout/chart3"/>
    <dgm:cxn modelId="{65B91616-1546-4B76-88C2-6CEF48AA76AD}" type="presParOf" srcId="{07B5A098-78FC-484A-9191-2C8A8D9DD88B}" destId="{4A7D7910-2C22-4F1E-9A11-6339D74CE89F}" srcOrd="4" destOrd="0" presId="urn:microsoft.com/office/officeart/2005/8/layout/chart3"/>
    <dgm:cxn modelId="{3BDC5CE0-5018-41BB-828C-1609AE851E7E}" type="presParOf" srcId="{07B5A098-78FC-484A-9191-2C8A8D9DD88B}" destId="{5BBD8EBC-837D-4600-9C63-2C057D0AC231}" srcOrd="5" destOrd="0" presId="urn:microsoft.com/office/officeart/2005/8/layout/chart3"/>
    <dgm:cxn modelId="{967A82F9-FDAD-4BB6-9D1B-11B88D20EF36}" type="presParOf" srcId="{07B5A098-78FC-484A-9191-2C8A8D9DD88B}" destId="{A733A52A-AD38-4D39-B3EE-466CB89999BF}" srcOrd="6" destOrd="0" presId="urn:microsoft.com/office/officeart/2005/8/layout/chart3"/>
    <dgm:cxn modelId="{A4F3FE52-27F1-4D13-A6D8-7A32119BEA71}" type="presParOf" srcId="{07B5A098-78FC-484A-9191-2C8A8D9DD88B}" destId="{1BB18134-E847-42F7-8D59-9875BF913A7F}" srcOrd="7" destOrd="0" presId="urn:microsoft.com/office/officeart/2005/8/layout/chart3"/>
    <dgm:cxn modelId="{AFEC7EEA-A78E-4BA4-B602-14AA091559DE}" type="presParOf" srcId="{07B5A098-78FC-484A-9191-2C8A8D9DD88B}" destId="{EE788581-8AFC-4790-9515-6C32AB5C03C8}" srcOrd="8" destOrd="0" presId="urn:microsoft.com/office/officeart/2005/8/layout/chart3"/>
    <dgm:cxn modelId="{C2BD8CBA-00F2-4226-B53A-387641DB2581}" type="presParOf" srcId="{07B5A098-78FC-484A-9191-2C8A8D9DD88B}" destId="{2AD0FF8E-6FA8-43E8-9F30-209338EFB5B3}" srcOrd="9" destOrd="0" presId="urn:microsoft.com/office/officeart/2005/8/layout/chart3"/>
    <dgm:cxn modelId="{274A4CD2-05E8-48B8-89C8-93406A671A78}" type="presParOf" srcId="{07B5A098-78FC-484A-9191-2C8A8D9DD88B}" destId="{FFEC7A1B-B185-4CB9-B16D-890E90E18F77}" srcOrd="10" destOrd="0" presId="urn:microsoft.com/office/officeart/2005/8/layout/chart3"/>
    <dgm:cxn modelId="{573A0B96-52B9-4D3E-A1E9-FD4E67B950BA}" type="presParOf" srcId="{07B5A098-78FC-484A-9191-2C8A8D9DD88B}" destId="{DF0F1DA3-90E9-47B5-A65F-3A28055C177F}" srcOrd="11" destOrd="0" presId="urn:microsoft.com/office/officeart/2005/8/layout/chart3"/>
    <dgm:cxn modelId="{3CD86B40-BD53-4AC7-90F5-2B17D44E64F2}" type="presParOf" srcId="{07B5A098-78FC-484A-9191-2C8A8D9DD88B}" destId="{3D64F972-1F83-431B-8700-56260E70E517}" srcOrd="12" destOrd="0" presId="urn:microsoft.com/office/officeart/2005/8/layout/chart3"/>
    <dgm:cxn modelId="{4A73139F-4E58-4A9E-B351-9E2D8CC2B800}" type="presParOf" srcId="{07B5A098-78FC-484A-9191-2C8A8D9DD88B}" destId="{1576D4BD-0B2C-47C8-9FE9-2BB0D066C2B5}" srcOrd="1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C5E8E-9ED6-4249-8BCC-60F3F74FBADB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09887B3-97F5-4A40-B095-B8085D43119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800" b="1" dirty="0">
              <a:solidFill>
                <a:schemeClr val="tx1"/>
              </a:solidFill>
              <a:latin typeface="Montserrat" charset="0"/>
            </a:rPr>
            <a:t>AGILITY</a:t>
          </a:r>
          <a:endParaRPr lang="en-US" sz="1800" b="1" dirty="0">
            <a:solidFill>
              <a:schemeClr val="tx1"/>
            </a:solidFill>
          </a:endParaRPr>
        </a:p>
      </dgm:t>
    </dgm:pt>
    <dgm:pt modelId="{AE662424-E16E-42A1-B694-BDAF21086396}" type="parTrans" cxnId="{7FF073CA-E500-4D22-9BAE-2B31C06A38D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0AAB8B-8BF8-4B8A-9067-688B8B02A549}" type="sibTrans" cxnId="{7FF073CA-E500-4D22-9BAE-2B31C06A38D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86E400EB-6131-4B08-AFB1-15D5E5F0C7A7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Cloud computing empowers companies to be agile and experiment with new ideas faster/cheaper. </a:t>
          </a:r>
        </a:p>
      </dgm:t>
    </dgm:pt>
    <dgm:pt modelId="{AE27204E-BE25-4EEC-92DB-A872F666B2CA}" type="parTrans" cxnId="{D81D818D-C998-4634-B812-0154FDC4EC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207A77E-63B7-481E-ACF3-BCCD0F595CAC}" type="sibTrans" cxnId="{D81D818D-C998-4634-B812-0154FDC4EC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CB2B62F-0FCE-41CA-B0DE-49BC8607F7E2}">
      <dgm:prSet custT="1"/>
      <dgm:spPr/>
      <dgm:t>
        <a:bodyPr/>
        <a:lstStyle/>
        <a:p>
          <a:r>
            <a:rPr lang="en-CA" sz="1800" b="1" dirty="0">
              <a:solidFill>
                <a:schemeClr val="tx1"/>
              </a:solidFill>
              <a:latin typeface="Montserrat" charset="0"/>
            </a:rPr>
            <a:t>ELASTICITY</a:t>
          </a:r>
        </a:p>
      </dgm:t>
    </dgm:pt>
    <dgm:pt modelId="{BBA34DEB-7FD9-4785-8FB7-D542AA9F6F38}" type="parTrans" cxnId="{EB8B8006-7A3A-4456-919C-EAA4C18B21D4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8A514B60-2A84-4F71-9F13-B6145C85C667}" type="sibTrans" cxnId="{EB8B8006-7A3A-4456-919C-EAA4C18B21D4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317E7BA7-FD8A-4D62-A2B2-AD7D0FBA50D0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Cloud computing allows for scaling and shrinking resources based on demand. </a:t>
          </a:r>
        </a:p>
      </dgm:t>
    </dgm:pt>
    <dgm:pt modelId="{7CC1186D-8AEF-459B-B1E8-5D2F4EAADA80}" type="parTrans" cxnId="{EE60F440-19B7-45C7-A700-59E9286D0566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A3953E1-476C-44DF-94D0-1CA164ACC692}" type="sibTrans" cxnId="{EE60F440-19B7-45C7-A700-59E9286D0566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3B2121C-71F7-444A-B065-67ADDBC9A2CC}">
      <dgm:prSet custT="1"/>
      <dgm:spPr/>
      <dgm:t>
        <a:bodyPr/>
        <a:lstStyle/>
        <a:p>
          <a:r>
            <a:rPr lang="en-CA" sz="1800" b="1" dirty="0">
              <a:solidFill>
                <a:schemeClr val="tx1"/>
              </a:solidFill>
              <a:latin typeface="Montserrat" charset="0"/>
            </a:rPr>
            <a:t>COST SAVINGS</a:t>
          </a:r>
        </a:p>
      </dgm:t>
    </dgm:pt>
    <dgm:pt modelId="{B6EB6D51-A74E-4570-BFE9-B2C71861FD97}" type="parTrans" cxnId="{A8B85AF1-0D8E-45AA-AFD3-7292069904A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BA755B1-167F-46B4-8887-3B588EEBF2D2}" type="sibTrans" cxnId="{A8B85AF1-0D8E-45AA-AFD3-7292069904A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B9DD742-BF67-4A7E-B88A-21B880DC86FE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Cloud computing trades capital expenses such as buying physical servers for variable expenses. </a:t>
          </a:r>
        </a:p>
      </dgm:t>
    </dgm:pt>
    <dgm:pt modelId="{C84D8BDE-51E0-4E8B-A7E3-241F68BAAE04}" type="parTrans" cxnId="{413D6911-C482-4323-93B4-5DFE6C66F652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D3D08D0-D50C-4706-890E-E423453BF166}" type="sibTrans" cxnId="{413D6911-C482-4323-93B4-5DFE6C66F652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534904C-1DD5-4FD1-B8D3-8B18B4893E8F}">
      <dgm:prSet custT="1"/>
      <dgm:spPr/>
      <dgm:t>
        <a:bodyPr/>
        <a:lstStyle/>
        <a:p>
          <a:r>
            <a:rPr lang="en-CA" sz="1800" b="1" dirty="0">
              <a:solidFill>
                <a:schemeClr val="tx1"/>
              </a:solidFill>
              <a:latin typeface="Montserrat" charset="0"/>
            </a:rPr>
            <a:t>DEPLOY GLOBALLY IN MINUTES</a:t>
          </a:r>
        </a:p>
      </dgm:t>
    </dgm:pt>
    <dgm:pt modelId="{E79340DC-9C99-485A-9BB8-4C24E0D5DAA4}" type="parTrans" cxnId="{08322A12-8E33-484E-B49C-91B5CF90717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A9D8E3C-EB17-4043-99BD-402990B574A9}" type="sibTrans" cxnId="{08322A12-8E33-484E-B49C-91B5CF90717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AFB4C591-F75F-4E66-8672-074682BB467F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AWS infrastructure is available globally and companies can deploy services anywhere in minutes. </a:t>
          </a:r>
        </a:p>
      </dgm:t>
    </dgm:pt>
    <dgm:pt modelId="{0465B7D7-E097-46E5-9C99-418154E37058}" type="parTrans" cxnId="{8FC5FFBA-2492-4D6D-A9B7-FC9E02C8377F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A36A97C6-E076-481F-9EFE-07DA424D8DF0}" type="sibTrans" cxnId="{8FC5FFBA-2492-4D6D-A9B7-FC9E02C8377F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85EF83FF-8B03-4F2A-922F-B4528E706F46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Instead of buying physical hardware/software and setting them up which might take months, cloud computing gives companies access to compute/storage/ML that enables faster innovation. </a:t>
          </a:r>
        </a:p>
      </dgm:t>
    </dgm:pt>
    <dgm:pt modelId="{FA591ACE-EF4E-4FA9-B860-F601DABDA8EF}" type="parTrans" cxnId="{27306CD9-2D68-4C92-B2FA-279FBE1CAB5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3A1129B9-2CF1-4FB4-84DD-34C674F8387F}" type="sibTrans" cxnId="{27306CD9-2D68-4C92-B2FA-279FBE1CAB5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CE997E0-ECE8-47BE-A013-567ACCF4160A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In minutes, companies can provision and deploy resources such as compute, storage, and databases. </a:t>
          </a:r>
        </a:p>
      </dgm:t>
    </dgm:pt>
    <dgm:pt modelId="{7BBB94A9-8911-4380-AD9F-9D05E2028DDC}" type="parTrans" cxnId="{4964CF78-E59F-4C9E-AC4E-D6122313003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01D08B7-C928-460B-9BC8-F2E1C268D754}" type="sibTrans" cxnId="{4964CF78-E59F-4C9E-AC4E-D6122313003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4F9395C-45DB-4905-A74B-92552860D53C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No need to over-provision resources up front.</a:t>
          </a:r>
        </a:p>
      </dgm:t>
    </dgm:pt>
    <dgm:pt modelId="{8283B5B4-4C49-45AB-A121-35B74996F03A}" type="parTrans" cxnId="{AADB0F13-D200-484B-9C4F-C1CD24FA7A9C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A372DA8C-6278-48A5-B0BE-7CE5A95BCE94}" type="sibTrans" cxnId="{AADB0F13-D200-484B-9C4F-C1CD24FA7A9C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371F86E-F056-4E5D-9917-A0AB2895DE4F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Massive savings with economies of scale. </a:t>
          </a:r>
        </a:p>
      </dgm:t>
    </dgm:pt>
    <dgm:pt modelId="{AF5C3262-BEF5-4776-8C74-0CB54E39C7DF}" type="parTrans" cxnId="{002E66F3-342D-454B-9B86-5BBA023534F2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F5A53EA-2536-4CB8-8671-EF1FF5D84185}" type="sibTrans" cxnId="{002E66F3-342D-454B-9B86-5BBA023534F2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9D3F7EE-0B73-4D2C-A679-067AABEAFF7C}">
      <dgm:prSet custT="1"/>
      <dgm:spPr/>
      <dgm:t>
        <a:bodyPr/>
        <a:lstStyle/>
        <a:p>
          <a:r>
            <a:rPr lang="en-CA" sz="1400" dirty="0">
              <a:solidFill>
                <a:schemeClr val="tx1"/>
              </a:solidFill>
              <a:latin typeface="Montserrat" charset="0"/>
            </a:rPr>
            <a:t>Placing applications near the customer is critical to improve latency and performance. </a:t>
          </a:r>
        </a:p>
      </dgm:t>
    </dgm:pt>
    <dgm:pt modelId="{A4610BAF-51F2-428A-BA88-644C85DD27E6}" type="parTrans" cxnId="{30F85A2D-E5E7-4C68-8685-9D071DFAF21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33C75B23-8DBB-4009-A229-20BC926EE66C}" type="sibTrans" cxnId="{30F85A2D-E5E7-4C68-8685-9D071DFAF21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788058A0-F478-46F8-A5C9-98AFC833B531}" type="pres">
      <dgm:prSet presAssocID="{144C5E8E-9ED6-4249-8BCC-60F3F74FBADB}" presName="linear" presStyleCnt="0">
        <dgm:presLayoutVars>
          <dgm:animLvl val="lvl"/>
          <dgm:resizeHandles val="exact"/>
        </dgm:presLayoutVars>
      </dgm:prSet>
      <dgm:spPr/>
    </dgm:pt>
    <dgm:pt modelId="{35AAC31A-05E9-4FB2-BCE5-ABCA01401EA8}" type="pres">
      <dgm:prSet presAssocID="{409887B3-97F5-4A40-B095-B8085D4311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1899DC-AC8F-48AD-B883-B941A0738A09}" type="pres">
      <dgm:prSet presAssocID="{409887B3-97F5-4A40-B095-B8085D43119E}" presName="childText" presStyleLbl="revTx" presStyleIdx="0" presStyleCnt="4">
        <dgm:presLayoutVars>
          <dgm:bulletEnabled val="1"/>
        </dgm:presLayoutVars>
      </dgm:prSet>
      <dgm:spPr/>
    </dgm:pt>
    <dgm:pt modelId="{FC787ACA-3ED8-41E8-8393-74CC30B37A8D}" type="pres">
      <dgm:prSet presAssocID="{0CB2B62F-0FCE-41CA-B0DE-49BC8607F7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8328DB-FAEF-4211-97E4-32D148A77C17}" type="pres">
      <dgm:prSet presAssocID="{0CB2B62F-0FCE-41CA-B0DE-49BC8607F7E2}" presName="childText" presStyleLbl="revTx" presStyleIdx="1" presStyleCnt="4">
        <dgm:presLayoutVars>
          <dgm:bulletEnabled val="1"/>
        </dgm:presLayoutVars>
      </dgm:prSet>
      <dgm:spPr/>
    </dgm:pt>
    <dgm:pt modelId="{D78C655C-CDF6-4653-80EB-8BB9619BCAE0}" type="pres">
      <dgm:prSet presAssocID="{73B2121C-71F7-444A-B065-67ADDBC9A2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7005D0-494B-465B-8F6D-9291C88E0C1C}" type="pres">
      <dgm:prSet presAssocID="{73B2121C-71F7-444A-B065-67ADDBC9A2CC}" presName="childText" presStyleLbl="revTx" presStyleIdx="2" presStyleCnt="4">
        <dgm:presLayoutVars>
          <dgm:bulletEnabled val="1"/>
        </dgm:presLayoutVars>
      </dgm:prSet>
      <dgm:spPr/>
    </dgm:pt>
    <dgm:pt modelId="{34A82ED2-91D1-4923-8F01-7A2DAD93F190}" type="pres">
      <dgm:prSet presAssocID="{0534904C-1DD5-4FD1-B8D3-8B18B4893E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BD6E4-4296-4889-B8CB-5DE0BDA82C59}" type="pres">
      <dgm:prSet presAssocID="{0534904C-1DD5-4FD1-B8D3-8B18B4893E8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5A473E05-4437-42E4-95CD-30A8D73E2F9C}" type="presOf" srcId="{C371F86E-F056-4E5D-9917-A0AB2895DE4F}" destId="{E27005D0-494B-465B-8F6D-9291C88E0C1C}" srcOrd="0" destOrd="1" presId="urn:microsoft.com/office/officeart/2005/8/layout/vList2"/>
    <dgm:cxn modelId="{3B488A05-4345-4352-AC5E-5D15A097BC88}" type="presOf" srcId="{73B2121C-71F7-444A-B065-67ADDBC9A2CC}" destId="{D78C655C-CDF6-4653-80EB-8BB9619BCAE0}" srcOrd="0" destOrd="0" presId="urn:microsoft.com/office/officeart/2005/8/layout/vList2"/>
    <dgm:cxn modelId="{BC681806-E997-4C92-9F44-BEB633A591BD}" type="presOf" srcId="{1CE997E0-ECE8-47BE-A013-567ACCF4160A}" destId="{7A1899DC-AC8F-48AD-B883-B941A0738A09}" srcOrd="0" destOrd="2" presId="urn:microsoft.com/office/officeart/2005/8/layout/vList2"/>
    <dgm:cxn modelId="{EB8B8006-7A3A-4456-919C-EAA4C18B21D4}" srcId="{144C5E8E-9ED6-4249-8BCC-60F3F74FBADB}" destId="{0CB2B62F-0FCE-41CA-B0DE-49BC8607F7E2}" srcOrd="1" destOrd="0" parTransId="{BBA34DEB-7FD9-4785-8FB7-D542AA9F6F38}" sibTransId="{8A514B60-2A84-4F71-9F13-B6145C85C667}"/>
    <dgm:cxn modelId="{51D78F10-8003-475D-AB23-419F40881974}" type="presOf" srcId="{86E400EB-6131-4B08-AFB1-15D5E5F0C7A7}" destId="{7A1899DC-AC8F-48AD-B883-B941A0738A09}" srcOrd="0" destOrd="0" presId="urn:microsoft.com/office/officeart/2005/8/layout/vList2"/>
    <dgm:cxn modelId="{413D6911-C482-4323-93B4-5DFE6C66F652}" srcId="{73B2121C-71F7-444A-B065-67ADDBC9A2CC}" destId="{EB9DD742-BF67-4A7E-B88A-21B880DC86FE}" srcOrd="0" destOrd="0" parTransId="{C84D8BDE-51E0-4E8B-A7E3-241F68BAAE04}" sibTransId="{7D3D08D0-D50C-4706-890E-E423453BF166}"/>
    <dgm:cxn modelId="{08322A12-8E33-484E-B49C-91B5CF907171}" srcId="{144C5E8E-9ED6-4249-8BCC-60F3F74FBADB}" destId="{0534904C-1DD5-4FD1-B8D3-8B18B4893E8F}" srcOrd="3" destOrd="0" parTransId="{E79340DC-9C99-485A-9BB8-4C24E0D5DAA4}" sibTransId="{7A9D8E3C-EB17-4043-99BD-402990B574A9}"/>
    <dgm:cxn modelId="{AADB0F13-D200-484B-9C4F-C1CD24FA7A9C}" srcId="{0CB2B62F-0FCE-41CA-B0DE-49BC8607F7E2}" destId="{74F9395C-45DB-4905-A74B-92552860D53C}" srcOrd="1" destOrd="0" parTransId="{8283B5B4-4C49-45AB-A121-35B74996F03A}" sibTransId="{A372DA8C-6278-48A5-B0BE-7CE5A95BCE94}"/>
    <dgm:cxn modelId="{E1D3AC14-16CE-4DD6-A83E-D018D2D16B89}" type="presOf" srcId="{144C5E8E-9ED6-4249-8BCC-60F3F74FBADB}" destId="{788058A0-F478-46F8-A5C9-98AFC833B531}" srcOrd="0" destOrd="0" presId="urn:microsoft.com/office/officeart/2005/8/layout/vList2"/>
    <dgm:cxn modelId="{30F85A2D-E5E7-4C68-8685-9D071DFAF21B}" srcId="{0534904C-1DD5-4FD1-B8D3-8B18B4893E8F}" destId="{29D3F7EE-0B73-4D2C-A679-067AABEAFF7C}" srcOrd="1" destOrd="0" parTransId="{A4610BAF-51F2-428A-BA88-644C85DD27E6}" sibTransId="{33C75B23-8DBB-4009-A229-20BC926EE66C}"/>
    <dgm:cxn modelId="{36C10230-31EF-4235-A4CD-0980C7956393}" type="presOf" srcId="{85EF83FF-8B03-4F2A-922F-B4528E706F46}" destId="{7A1899DC-AC8F-48AD-B883-B941A0738A09}" srcOrd="0" destOrd="1" presId="urn:microsoft.com/office/officeart/2005/8/layout/vList2"/>
    <dgm:cxn modelId="{64DA6D30-51CF-47CC-84A4-CB604BB013FC}" type="presOf" srcId="{317E7BA7-FD8A-4D62-A2B2-AD7D0FBA50D0}" destId="{318328DB-FAEF-4211-97E4-32D148A77C17}" srcOrd="0" destOrd="0" presId="urn:microsoft.com/office/officeart/2005/8/layout/vList2"/>
    <dgm:cxn modelId="{5CBC603A-8D00-4F0B-8575-CDA6E106767D}" type="presOf" srcId="{409887B3-97F5-4A40-B095-B8085D43119E}" destId="{35AAC31A-05E9-4FB2-BCE5-ABCA01401EA8}" srcOrd="0" destOrd="0" presId="urn:microsoft.com/office/officeart/2005/8/layout/vList2"/>
    <dgm:cxn modelId="{EE60F440-19B7-45C7-A700-59E9286D0566}" srcId="{0CB2B62F-0FCE-41CA-B0DE-49BC8607F7E2}" destId="{317E7BA7-FD8A-4D62-A2B2-AD7D0FBA50D0}" srcOrd="0" destOrd="0" parTransId="{7CC1186D-8AEF-459B-B1E8-5D2F4EAADA80}" sibTransId="{1A3953E1-476C-44DF-94D0-1CA164ACC692}"/>
    <dgm:cxn modelId="{32354661-C800-456D-816F-A8AE18CF353A}" type="presOf" srcId="{29D3F7EE-0B73-4D2C-A679-067AABEAFF7C}" destId="{D64BD6E4-4296-4889-B8CB-5DE0BDA82C59}" srcOrd="0" destOrd="1" presId="urn:microsoft.com/office/officeart/2005/8/layout/vList2"/>
    <dgm:cxn modelId="{C05FF157-8620-4433-B19C-9A7718E29EC5}" type="presOf" srcId="{74F9395C-45DB-4905-A74B-92552860D53C}" destId="{318328DB-FAEF-4211-97E4-32D148A77C17}" srcOrd="0" destOrd="1" presId="urn:microsoft.com/office/officeart/2005/8/layout/vList2"/>
    <dgm:cxn modelId="{4964CF78-E59F-4C9E-AC4E-D61223130039}" srcId="{409887B3-97F5-4A40-B095-B8085D43119E}" destId="{1CE997E0-ECE8-47BE-A013-567ACCF4160A}" srcOrd="2" destOrd="0" parTransId="{7BBB94A9-8911-4380-AD9F-9D05E2028DDC}" sibTransId="{701D08B7-C928-460B-9BC8-F2E1C268D754}"/>
    <dgm:cxn modelId="{D81D818D-C998-4634-B812-0154FDC4EC2B}" srcId="{409887B3-97F5-4A40-B095-B8085D43119E}" destId="{86E400EB-6131-4B08-AFB1-15D5E5F0C7A7}" srcOrd="0" destOrd="0" parTransId="{AE27204E-BE25-4EEC-92DB-A872F666B2CA}" sibTransId="{C207A77E-63B7-481E-ACF3-BCCD0F595CAC}"/>
    <dgm:cxn modelId="{8FC5FFBA-2492-4D6D-A9B7-FC9E02C8377F}" srcId="{0534904C-1DD5-4FD1-B8D3-8B18B4893E8F}" destId="{AFB4C591-F75F-4E66-8672-074682BB467F}" srcOrd="0" destOrd="0" parTransId="{0465B7D7-E097-46E5-9C99-418154E37058}" sibTransId="{A36A97C6-E076-481F-9EFE-07DA424D8DF0}"/>
    <dgm:cxn modelId="{D0F794C5-7059-4D9D-A199-520074061E27}" type="presOf" srcId="{AFB4C591-F75F-4E66-8672-074682BB467F}" destId="{D64BD6E4-4296-4889-B8CB-5DE0BDA82C59}" srcOrd="0" destOrd="0" presId="urn:microsoft.com/office/officeart/2005/8/layout/vList2"/>
    <dgm:cxn modelId="{7FF073CA-E500-4D22-9BAE-2B31C06A38D1}" srcId="{144C5E8E-9ED6-4249-8BCC-60F3F74FBADB}" destId="{409887B3-97F5-4A40-B095-B8085D43119E}" srcOrd="0" destOrd="0" parTransId="{AE662424-E16E-42A1-B694-BDAF21086396}" sibTransId="{9A0AAB8B-8BF8-4B8A-9067-688B8B02A549}"/>
    <dgm:cxn modelId="{66AB0FD3-2ADE-4F2C-9290-47F07A1E84B7}" type="presOf" srcId="{EB9DD742-BF67-4A7E-B88A-21B880DC86FE}" destId="{E27005D0-494B-465B-8F6D-9291C88E0C1C}" srcOrd="0" destOrd="0" presId="urn:microsoft.com/office/officeart/2005/8/layout/vList2"/>
    <dgm:cxn modelId="{27306CD9-2D68-4C92-B2FA-279FBE1CAB5B}" srcId="{409887B3-97F5-4A40-B095-B8085D43119E}" destId="{85EF83FF-8B03-4F2A-922F-B4528E706F46}" srcOrd="1" destOrd="0" parTransId="{FA591ACE-EF4E-4FA9-B860-F601DABDA8EF}" sibTransId="{3A1129B9-2CF1-4FB4-84DD-34C674F8387F}"/>
    <dgm:cxn modelId="{3906E3E0-8B0E-49AA-BCF2-077832C3F9AC}" type="presOf" srcId="{0534904C-1DD5-4FD1-B8D3-8B18B4893E8F}" destId="{34A82ED2-91D1-4923-8F01-7A2DAD93F190}" srcOrd="0" destOrd="0" presId="urn:microsoft.com/office/officeart/2005/8/layout/vList2"/>
    <dgm:cxn modelId="{B1FE60E4-0A74-4916-B763-48ACB2EBADEF}" type="presOf" srcId="{0CB2B62F-0FCE-41CA-B0DE-49BC8607F7E2}" destId="{FC787ACA-3ED8-41E8-8393-74CC30B37A8D}" srcOrd="0" destOrd="0" presId="urn:microsoft.com/office/officeart/2005/8/layout/vList2"/>
    <dgm:cxn modelId="{A8B85AF1-0D8E-45AA-AFD3-7292069904AA}" srcId="{144C5E8E-9ED6-4249-8BCC-60F3F74FBADB}" destId="{73B2121C-71F7-444A-B065-67ADDBC9A2CC}" srcOrd="2" destOrd="0" parTransId="{B6EB6D51-A74E-4570-BFE9-B2C71861FD97}" sibTransId="{2BA755B1-167F-46B4-8887-3B588EEBF2D2}"/>
    <dgm:cxn modelId="{002E66F3-342D-454B-9B86-5BBA023534F2}" srcId="{73B2121C-71F7-444A-B065-67ADDBC9A2CC}" destId="{C371F86E-F056-4E5D-9917-A0AB2895DE4F}" srcOrd="1" destOrd="0" parTransId="{AF5C3262-BEF5-4776-8C74-0CB54E39C7DF}" sibTransId="{6F5A53EA-2536-4CB8-8671-EF1FF5D84185}"/>
    <dgm:cxn modelId="{9363CBF5-3304-4A7E-8A26-CF6FD6C822DD}" type="presParOf" srcId="{788058A0-F478-46F8-A5C9-98AFC833B531}" destId="{35AAC31A-05E9-4FB2-BCE5-ABCA01401EA8}" srcOrd="0" destOrd="0" presId="urn:microsoft.com/office/officeart/2005/8/layout/vList2"/>
    <dgm:cxn modelId="{11E2B436-E31A-428D-AFCA-86B1F53E1AAB}" type="presParOf" srcId="{788058A0-F478-46F8-A5C9-98AFC833B531}" destId="{7A1899DC-AC8F-48AD-B883-B941A0738A09}" srcOrd="1" destOrd="0" presId="urn:microsoft.com/office/officeart/2005/8/layout/vList2"/>
    <dgm:cxn modelId="{E7F581DD-C961-4AB1-BE77-2F4EB1D7EBEF}" type="presParOf" srcId="{788058A0-F478-46F8-A5C9-98AFC833B531}" destId="{FC787ACA-3ED8-41E8-8393-74CC30B37A8D}" srcOrd="2" destOrd="0" presId="urn:microsoft.com/office/officeart/2005/8/layout/vList2"/>
    <dgm:cxn modelId="{B1CA6822-9FB6-49A1-BF3F-FF9D3BD761F3}" type="presParOf" srcId="{788058A0-F478-46F8-A5C9-98AFC833B531}" destId="{318328DB-FAEF-4211-97E4-32D148A77C17}" srcOrd="3" destOrd="0" presId="urn:microsoft.com/office/officeart/2005/8/layout/vList2"/>
    <dgm:cxn modelId="{2153AB8E-793E-4276-B4F0-80026F0B6F9F}" type="presParOf" srcId="{788058A0-F478-46F8-A5C9-98AFC833B531}" destId="{D78C655C-CDF6-4653-80EB-8BB9619BCAE0}" srcOrd="4" destOrd="0" presId="urn:microsoft.com/office/officeart/2005/8/layout/vList2"/>
    <dgm:cxn modelId="{4EA5EC41-7897-448C-BF8E-7D10ADB0F2B9}" type="presParOf" srcId="{788058A0-F478-46F8-A5C9-98AFC833B531}" destId="{E27005D0-494B-465B-8F6D-9291C88E0C1C}" srcOrd="5" destOrd="0" presId="urn:microsoft.com/office/officeart/2005/8/layout/vList2"/>
    <dgm:cxn modelId="{72A54797-B08B-4C33-A0D9-4F9F6A4A24CC}" type="presParOf" srcId="{788058A0-F478-46F8-A5C9-98AFC833B531}" destId="{34A82ED2-91D1-4923-8F01-7A2DAD93F190}" srcOrd="6" destOrd="0" presId="urn:microsoft.com/office/officeart/2005/8/layout/vList2"/>
    <dgm:cxn modelId="{DB34FAB5-5191-4D65-BDB4-24D482789F82}" type="presParOf" srcId="{788058A0-F478-46F8-A5C9-98AFC833B531}" destId="{D64BD6E4-4296-4889-B8CB-5DE0BDA82C5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642E-AB94-423D-BEEE-276EE3114F37}">
      <dsp:nvSpPr>
        <dsp:cNvPr id="0" name=""/>
        <dsp:cNvSpPr/>
      </dsp:nvSpPr>
      <dsp:spPr>
        <a:xfrm>
          <a:off x="1501147" y="477040"/>
          <a:ext cx="3925857" cy="3925857"/>
        </a:xfrm>
        <a:prstGeom prst="pie">
          <a:avLst>
            <a:gd name="adj1" fmla="val 16200000"/>
            <a:gd name="adj2" fmla="val 19285716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600" b="1" kern="1200">
              <a:solidFill>
                <a:schemeClr val="tx1"/>
              </a:solidFill>
            </a:rPr>
            <a:t>Compute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3502867" y="850931"/>
        <a:ext cx="1074937" cy="677677"/>
      </dsp:txXfrm>
    </dsp:sp>
    <dsp:sp modelId="{F4072578-93B8-4C79-99BC-A30E74402335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19285716"/>
            <a:gd name="adj2" fmla="val 771428"/>
          </a:avLst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chemeClr val="tx1"/>
              </a:solidFill>
            </a:rPr>
            <a:t>Storage</a:t>
          </a:r>
          <a:endParaRPr lang="en-CA" sz="1600" b="1" kern="1200" dirty="0">
            <a:solidFill>
              <a:schemeClr val="tx1"/>
            </a:solidFill>
          </a:endParaRPr>
        </a:p>
      </dsp:txBody>
      <dsp:txXfrm>
        <a:off x="4186632" y="1881140"/>
        <a:ext cx="1140368" cy="724414"/>
      </dsp:txXfrm>
    </dsp:sp>
    <dsp:sp modelId="{4A7D7910-2C22-4F1E-9A11-6339D74CE89F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771428"/>
            <a:gd name="adj2" fmla="val 3857143"/>
          </a:avLst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chemeClr val="tx1"/>
              </a:solidFill>
            </a:rPr>
            <a:t>Databases </a:t>
          </a:r>
          <a:endParaRPr lang="en-CA" sz="1600" b="1" kern="1200" dirty="0">
            <a:solidFill>
              <a:schemeClr val="tx1"/>
            </a:solidFill>
          </a:endParaRPr>
        </a:p>
      </dsp:txBody>
      <dsp:txXfrm>
        <a:off x="4023054" y="2815868"/>
        <a:ext cx="1028200" cy="747782"/>
      </dsp:txXfrm>
    </dsp:sp>
    <dsp:sp modelId="{A733A52A-AD38-4D39-B3EE-466CB89999BF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3857226"/>
            <a:gd name="adj2" fmla="val 6942858"/>
          </a:avLst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chemeClr val="tx1"/>
              </a:solidFill>
            </a:rPr>
            <a:t>Networking </a:t>
          </a:r>
          <a:endParaRPr lang="en-CA" sz="1600" b="1" kern="1200" dirty="0">
            <a:solidFill>
              <a:schemeClr val="tx1"/>
            </a:solidFill>
          </a:endParaRPr>
        </a:p>
      </dsp:txBody>
      <dsp:txXfrm>
        <a:off x="2936433" y="3563650"/>
        <a:ext cx="1051569" cy="747782"/>
      </dsp:txXfrm>
    </dsp:sp>
    <dsp:sp modelId="{EE788581-8AFC-4790-9515-6C32AB5C03C8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6942858"/>
            <a:gd name="adj2" fmla="val 10028574"/>
          </a:avLst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chemeClr val="tx1"/>
              </a:solidFill>
            </a:rPr>
            <a:t>Analytics </a:t>
          </a:r>
          <a:endParaRPr lang="en-CA" sz="1600" b="1" kern="1200" dirty="0">
            <a:solidFill>
              <a:schemeClr val="tx1"/>
            </a:solidFill>
          </a:endParaRPr>
        </a:p>
      </dsp:txBody>
      <dsp:txXfrm>
        <a:off x="1873180" y="2815868"/>
        <a:ext cx="1028200" cy="747782"/>
      </dsp:txXfrm>
    </dsp:sp>
    <dsp:sp modelId="{FFEC7A1B-B185-4CB9-B16D-890E90E18F77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10028574"/>
            <a:gd name="adj2" fmla="val 13114284"/>
          </a:avLst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solidFill>
                <a:schemeClr val="tx1"/>
              </a:solidFill>
            </a:rPr>
            <a:t>Machine learning &amp; Artificial intelligence </a:t>
          </a:r>
        </a:p>
      </dsp:txBody>
      <dsp:txXfrm>
        <a:off x="1597435" y="1881140"/>
        <a:ext cx="1140368" cy="724414"/>
      </dsp:txXfrm>
    </dsp:sp>
    <dsp:sp modelId="{3D64F972-1F83-431B-8700-56260E70E517}">
      <dsp:nvSpPr>
        <dsp:cNvPr id="0" name=""/>
        <dsp:cNvSpPr/>
      </dsp:nvSpPr>
      <dsp:spPr>
        <a:xfrm>
          <a:off x="1499289" y="479048"/>
          <a:ext cx="3925857" cy="3925857"/>
        </a:xfrm>
        <a:prstGeom prst="pie">
          <a:avLst>
            <a:gd name="adj1" fmla="val 13114284"/>
            <a:gd name="adj2" fmla="val 16200000"/>
          </a:avLst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chemeClr val="tx1"/>
              </a:solidFill>
            </a:rPr>
            <a:t>Internet of Things (IoT)</a:t>
          </a:r>
          <a:endParaRPr lang="en-CA" sz="1600" b="1" kern="1200" dirty="0">
            <a:solidFill>
              <a:schemeClr val="tx1"/>
            </a:solidFill>
          </a:endParaRPr>
        </a:p>
      </dsp:txBody>
      <dsp:txXfrm>
        <a:off x="2349891" y="852939"/>
        <a:ext cx="1074937" cy="677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AC31A-05E9-4FB2-BCE5-ABCA01401EA8}">
      <dsp:nvSpPr>
        <dsp:cNvPr id="0" name=""/>
        <dsp:cNvSpPr/>
      </dsp:nvSpPr>
      <dsp:spPr>
        <a:xfrm>
          <a:off x="0" y="18700"/>
          <a:ext cx="10462249" cy="636480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800" b="1" kern="1200" dirty="0">
              <a:solidFill>
                <a:schemeClr val="tx1"/>
              </a:solidFill>
              <a:latin typeface="Montserrat" charset="0"/>
            </a:rPr>
            <a:t>AGILITY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31070" y="49770"/>
        <a:ext cx="10400109" cy="574340"/>
      </dsp:txXfrm>
    </dsp:sp>
    <dsp:sp modelId="{7A1899DC-AC8F-48AD-B883-B941A0738A09}">
      <dsp:nvSpPr>
        <dsp:cNvPr id="0" name=""/>
        <dsp:cNvSpPr/>
      </dsp:nvSpPr>
      <dsp:spPr>
        <a:xfrm>
          <a:off x="0" y="655180"/>
          <a:ext cx="10462249" cy="914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17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Cloud computing empowers companies to be agile and experiment with new ideas faster/cheaper.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Instead of buying physical hardware/software and setting them up which might take months, cloud computing gives companies access to compute/storage/ML that enables faster innovation.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In minutes, companies can provision and deploy resources such as compute, storage, and databases. </a:t>
          </a:r>
        </a:p>
      </dsp:txBody>
      <dsp:txXfrm>
        <a:off x="0" y="655180"/>
        <a:ext cx="10462249" cy="914940"/>
      </dsp:txXfrm>
    </dsp:sp>
    <dsp:sp modelId="{FC787ACA-3ED8-41E8-8393-74CC30B37A8D}">
      <dsp:nvSpPr>
        <dsp:cNvPr id="0" name=""/>
        <dsp:cNvSpPr/>
      </dsp:nvSpPr>
      <dsp:spPr>
        <a:xfrm>
          <a:off x="0" y="1570120"/>
          <a:ext cx="10462249" cy="636480"/>
        </a:xfrm>
        <a:prstGeom prst="round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  <a:latin typeface="Montserrat" charset="0"/>
            </a:rPr>
            <a:t>ELASTICITY</a:t>
          </a:r>
        </a:p>
      </dsp:txBody>
      <dsp:txXfrm>
        <a:off x="31070" y="1601190"/>
        <a:ext cx="10400109" cy="574340"/>
      </dsp:txXfrm>
    </dsp:sp>
    <dsp:sp modelId="{318328DB-FAEF-4211-97E4-32D148A77C17}">
      <dsp:nvSpPr>
        <dsp:cNvPr id="0" name=""/>
        <dsp:cNvSpPr/>
      </dsp:nvSpPr>
      <dsp:spPr>
        <a:xfrm>
          <a:off x="0" y="2206600"/>
          <a:ext cx="10462249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17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Cloud computing allows for scaling and shrinking resources based on demand.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No need to over-provision resources up front.</a:t>
          </a:r>
        </a:p>
      </dsp:txBody>
      <dsp:txXfrm>
        <a:off x="0" y="2206600"/>
        <a:ext cx="10462249" cy="563040"/>
      </dsp:txXfrm>
    </dsp:sp>
    <dsp:sp modelId="{D78C655C-CDF6-4653-80EB-8BB9619BCAE0}">
      <dsp:nvSpPr>
        <dsp:cNvPr id="0" name=""/>
        <dsp:cNvSpPr/>
      </dsp:nvSpPr>
      <dsp:spPr>
        <a:xfrm>
          <a:off x="0" y="2769640"/>
          <a:ext cx="10462249" cy="636480"/>
        </a:xfrm>
        <a:prstGeom prst="roundRect">
          <a:avLst/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  <a:latin typeface="Montserrat" charset="0"/>
            </a:rPr>
            <a:t>COST SAVINGS</a:t>
          </a:r>
        </a:p>
      </dsp:txBody>
      <dsp:txXfrm>
        <a:off x="31070" y="2800710"/>
        <a:ext cx="10400109" cy="574340"/>
      </dsp:txXfrm>
    </dsp:sp>
    <dsp:sp modelId="{E27005D0-494B-465B-8F6D-9291C88E0C1C}">
      <dsp:nvSpPr>
        <dsp:cNvPr id="0" name=""/>
        <dsp:cNvSpPr/>
      </dsp:nvSpPr>
      <dsp:spPr>
        <a:xfrm>
          <a:off x="0" y="3406120"/>
          <a:ext cx="10462249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17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Cloud computing trades capital expenses such as buying physical servers for variable expenses.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Massive savings with economies of scale. </a:t>
          </a:r>
        </a:p>
      </dsp:txBody>
      <dsp:txXfrm>
        <a:off x="0" y="3406120"/>
        <a:ext cx="10462249" cy="563040"/>
      </dsp:txXfrm>
    </dsp:sp>
    <dsp:sp modelId="{34A82ED2-91D1-4923-8F01-7A2DAD93F190}">
      <dsp:nvSpPr>
        <dsp:cNvPr id="0" name=""/>
        <dsp:cNvSpPr/>
      </dsp:nvSpPr>
      <dsp:spPr>
        <a:xfrm>
          <a:off x="0" y="3969160"/>
          <a:ext cx="10462249" cy="636480"/>
        </a:xfrm>
        <a:prstGeom prst="round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  <a:latin typeface="Montserrat" charset="0"/>
            </a:rPr>
            <a:t>DEPLOY GLOBALLY IN MINUTES</a:t>
          </a:r>
        </a:p>
      </dsp:txBody>
      <dsp:txXfrm>
        <a:off x="31070" y="4000230"/>
        <a:ext cx="10400109" cy="574340"/>
      </dsp:txXfrm>
    </dsp:sp>
    <dsp:sp modelId="{D64BD6E4-4296-4889-B8CB-5DE0BDA82C59}">
      <dsp:nvSpPr>
        <dsp:cNvPr id="0" name=""/>
        <dsp:cNvSpPr/>
      </dsp:nvSpPr>
      <dsp:spPr>
        <a:xfrm>
          <a:off x="0" y="4605640"/>
          <a:ext cx="10462249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17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AWS infrastructure is available globally and companies can deploy services anywhere in minutes.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Placing applications near the customer is critical to improve latency and performance. </a:t>
          </a:r>
        </a:p>
      </dsp:txBody>
      <dsp:txXfrm>
        <a:off x="0" y="4605640"/>
        <a:ext cx="10462249" cy="563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45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30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56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016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34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47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17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944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644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991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27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56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10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8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435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9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57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58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56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ground.tensorflow.org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https://commons.wikimedia.org/wiki/File:Rl_agent.png" TargetMode="Externa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hyperlink" Target="https://www.pexels.com/photo/portrait-of-a-dog-257540/" TargetMode="External"/><Relationship Id="rId4" Type="http://schemas.openxmlformats.org/officeDocument/2006/relationships/hyperlink" Target="https://www.pexels.com/photo/grey-and-white-short-fur-cat-104827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ue-and-yellow-graph-on-stock-market-monitor-159888/" TargetMode="External"/><Relationship Id="rId13" Type="http://schemas.openxmlformats.org/officeDocument/2006/relationships/image" Target="../media/image74.jpeg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File:Messages_Yosemite.svg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Mobile_phone_text_messages.jpg" TargetMode="External"/><Relationship Id="rId11" Type="http://schemas.openxmlformats.org/officeDocument/2006/relationships/image" Target="../media/image72.jpeg"/><Relationship Id="rId5" Type="http://schemas.openxmlformats.org/officeDocument/2006/relationships/hyperlink" Target="https://www.flickr.com/photos/29881930@N00/2086641598" TargetMode="External"/><Relationship Id="rId10" Type="http://schemas.openxmlformats.org/officeDocument/2006/relationships/image" Target="../media/image71.jpeg"/><Relationship Id="rId4" Type="http://schemas.openxmlformats.org/officeDocument/2006/relationships/hyperlink" Target="https://pxhere.com/en/photo/1454351" TargetMode="External"/><Relationship Id="rId9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hyperlink" Target="https://pixabay.com/vectors/database-schema-data-tables-schema-1895779/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hyperlink" Target="https://www.flickr.com/photos/lolololori/2343992441" TargetMode="External"/><Relationship Id="rId4" Type="http://schemas.openxmlformats.org/officeDocument/2006/relationships/hyperlink" Target="https://pixabay.com/vectors/newspaper-article-journal-headlines-15444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cloud-computing-cloud-system-cloud-215328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kaggle.com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istry.opendata.aws/registry-open-data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31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6A0776-D19F-43C7-A4B3-EBC47AEC7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C2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C24C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849447-DDEB-47D5-85A4-F583EE51A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40" y="1826377"/>
            <a:ext cx="8945456" cy="50311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07012" y="1552403"/>
            <a:ext cx="107245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E55B2D"/>
                </a:solidFill>
                <a:latin typeface="Montserrat" charset="0"/>
                <a:ea typeface="Montserrat" charset="0"/>
                <a:cs typeface="Montserrat" charset="0"/>
              </a:rPr>
              <a:t>AWS SAGEMAKER AND SPARK</a:t>
            </a:r>
            <a:endParaRPr lang="ru-RU" sz="5400" b="1" dirty="0">
              <a:solidFill>
                <a:srgbClr val="E55B2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4CDD0EA2-23E9-324E-B343-690B9A171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8"/>
            <a:ext cx="12191994" cy="68571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CB4074-26EE-E142-B778-4E70836E1440}"/>
              </a:ext>
            </a:extLst>
          </p:cNvPr>
          <p:cNvSpPr/>
          <p:nvPr/>
        </p:nvSpPr>
        <p:spPr>
          <a:xfrm>
            <a:off x="307012" y="1853801"/>
            <a:ext cx="56827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BASIC AI CONCEPTS &amp; TERMINOLOGIES</a:t>
            </a:r>
          </a:p>
        </p:txBody>
      </p:sp>
    </p:spTree>
    <p:extLst>
      <p:ext uri="{BB962C8B-B14F-4D97-AF65-F5344CB8AC3E}">
        <p14:creationId xmlns:p14="http://schemas.microsoft.com/office/powerpoint/2010/main" val="21730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MULTILAYER ARTIFICIAL NEURAL NETWORKS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4072" y="1295863"/>
            <a:ext cx="118996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Multilayer Artificial Neural Networks (ANNs) consist of multiple layers of interconnected neurons.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ANNs consist of an input layer, one or more hidden layers, and an output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The input layer receives the input data, and the output layer produces the final network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During ANNs training, our goal is to find the optimal values of weights (trainable parameters).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1CAFAA-A9C3-2CA8-AC48-4F39A4EDA428}"/>
              </a:ext>
            </a:extLst>
          </p:cNvPr>
          <p:cNvSpPr txBox="1">
            <a:spLocks/>
          </p:cNvSpPr>
          <p:nvPr/>
        </p:nvSpPr>
        <p:spPr>
          <a:xfrm>
            <a:off x="244071" y="921329"/>
            <a:ext cx="12581071" cy="492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AC0C78F9-E54C-94F5-0AD8-9059D07C79B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C651D91-1622-6E34-BC3E-2F6105E5FF4A}"/>
                  </a:ext>
                </a:extLst>
              </p:cNvPr>
              <p:cNvSpPr/>
              <p:nvPr/>
            </p:nvSpPr>
            <p:spPr>
              <a:xfrm>
                <a:off x="-10017" y="3563367"/>
                <a:ext cx="3542059" cy="1510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63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062E6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solidFill>
                                          <a:srgbClr val="062E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CA" i="1">
                                    <a:solidFill>
                                      <a:srgbClr val="062E6D"/>
                                    </a:solidFill>
                                    <a:latin typeface="Cambria Math"/>
                                    <a:ea typeface="Calibri"/>
                                    <a:cs typeface="Arial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solidFill>
                                          <a:srgbClr val="062E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1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CA" i="1">
                                    <a:solidFill>
                                      <a:srgbClr val="062E6D"/>
                                    </a:solidFill>
                                    <a:latin typeface="Cambria Math"/>
                                    <a:ea typeface="Calibri"/>
                                    <a:cs typeface="Arial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062E6D"/>
                                    </a:solidFill>
                                    <a:latin typeface="Cambria Math"/>
                                    <a:ea typeface="Calibri"/>
                                    <a:cs typeface="Arial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062E6D"/>
                                    </a:solidFill>
                                    <a:latin typeface="Cambria Math"/>
                                    <a:ea typeface="Calibri"/>
                                    <a:cs typeface="Arial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solidFill>
                                          <a:srgbClr val="062E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−1,1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−1,2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CA" i="1">
                                    <a:solidFill>
                                      <a:srgbClr val="062E6D"/>
                                    </a:solidFill>
                                    <a:latin typeface="Cambria Math"/>
                                    <a:ea typeface="Calibri"/>
                                    <a:cs typeface="Arial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solidFill>
                                          <a:srgbClr val="062E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−1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solidFill>
                                                <a:srgbClr val="062E6D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Arial"/>
                                            </a:rPr>
                                            <m:t>𝑚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solidFill>
                                                    <a:srgbClr val="062E6D"/>
                                                  </a:solidFill>
                                                  <a:latin typeface="Cambria Math"/>
                                                  <a:ea typeface="Calibri"/>
                                                  <a:cs typeface="Arial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062E6D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C651D91-1622-6E34-BC3E-2F6105E5F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17" y="3563367"/>
                <a:ext cx="3542059" cy="1510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>
            <a:extLst>
              <a:ext uri="{FF2B5EF4-FFF2-40B4-BE49-F238E27FC236}">
                <a16:creationId xmlns:a16="http://schemas.microsoft.com/office/drawing/2014/main" id="{8E506D6B-AAC0-E11A-7E59-10DB350D3BB1}"/>
              </a:ext>
            </a:extLst>
          </p:cNvPr>
          <p:cNvSpPr/>
          <p:nvPr/>
        </p:nvSpPr>
        <p:spPr>
          <a:xfrm>
            <a:off x="216796" y="2398097"/>
            <a:ext cx="2683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CA" sz="2000" b="1" dirty="0">
                <a:latin typeface="Montserrat" panose="00000500000000000000" pitchFamily="2" charset="0"/>
              </a:rPr>
              <a:t>Weights (Trainable Parameters)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cxnSp>
        <p:nvCxnSpPr>
          <p:cNvPr id="138" name="Connector: Curved 137">
            <a:extLst>
              <a:ext uri="{FF2B5EF4-FFF2-40B4-BE49-F238E27FC236}">
                <a16:creationId xmlns:a16="http://schemas.microsoft.com/office/drawing/2014/main" id="{FEF43C14-6204-D573-D8F0-5CF4775CC980}"/>
              </a:ext>
            </a:extLst>
          </p:cNvPr>
          <p:cNvCxnSpPr>
            <a:cxnSpLocks/>
          </p:cNvCxnSpPr>
          <p:nvPr/>
        </p:nvCxnSpPr>
        <p:spPr>
          <a:xfrm rot="10800000">
            <a:off x="2207064" y="4948527"/>
            <a:ext cx="3708005" cy="1029928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tailEnd type="triangle"/>
          </a:ln>
          <a:effectLst/>
        </p:spPr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B452FF78-5069-094E-6C0D-706E634BF2BE}"/>
              </a:ext>
            </a:extLst>
          </p:cNvPr>
          <p:cNvSpPr/>
          <p:nvPr/>
        </p:nvSpPr>
        <p:spPr>
          <a:xfrm>
            <a:off x="5161782" y="3251299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010E1CB-8092-909F-9283-AD2103A5FE5E}"/>
              </a:ext>
            </a:extLst>
          </p:cNvPr>
          <p:cNvSpPr/>
          <p:nvPr/>
        </p:nvSpPr>
        <p:spPr>
          <a:xfrm>
            <a:off x="5161782" y="4323830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8569D28-342B-6BFB-0B75-E2BFE6E1929C}"/>
              </a:ext>
            </a:extLst>
          </p:cNvPr>
          <p:cNvSpPr/>
          <p:nvPr/>
        </p:nvSpPr>
        <p:spPr>
          <a:xfrm>
            <a:off x="5161782" y="5296571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5E26E1D-757A-57D1-9618-83FBDCC2258E}"/>
              </a:ext>
            </a:extLst>
          </p:cNvPr>
          <p:cNvSpPr/>
          <p:nvPr/>
        </p:nvSpPr>
        <p:spPr>
          <a:xfrm>
            <a:off x="6240156" y="3251299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92E1C4D-E6D6-C2B4-E756-F6507885E91F}"/>
              </a:ext>
            </a:extLst>
          </p:cNvPr>
          <p:cNvSpPr/>
          <p:nvPr/>
        </p:nvSpPr>
        <p:spPr>
          <a:xfrm>
            <a:off x="6240156" y="4323830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FA97FDF-A6C4-B620-B2B7-D6DDD604CB90}"/>
              </a:ext>
            </a:extLst>
          </p:cNvPr>
          <p:cNvSpPr/>
          <p:nvPr/>
        </p:nvSpPr>
        <p:spPr>
          <a:xfrm>
            <a:off x="6240156" y="5296571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53CFE7F-046D-8DAF-56A2-4E50D36284EA}"/>
              </a:ext>
            </a:extLst>
          </p:cNvPr>
          <p:cNvSpPr/>
          <p:nvPr/>
        </p:nvSpPr>
        <p:spPr>
          <a:xfrm>
            <a:off x="8688671" y="4764485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324E9C2-546C-4A21-93E8-4546639B979C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5647919" y="3488580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5C6978-B460-1E92-D201-47AE7E6C8FD2}"/>
              </a:ext>
            </a:extLst>
          </p:cNvPr>
          <p:cNvCxnSpPr>
            <a:cxnSpLocks/>
            <a:stCxn id="139" idx="6"/>
            <a:endCxn id="143" idx="1"/>
          </p:cNvCxnSpPr>
          <p:nvPr/>
        </p:nvCxnSpPr>
        <p:spPr>
          <a:xfrm>
            <a:off x="5647919" y="3488580"/>
            <a:ext cx="663430" cy="90474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04802FC-8E99-0232-ED99-12F91C015731}"/>
              </a:ext>
            </a:extLst>
          </p:cNvPr>
          <p:cNvCxnSpPr>
            <a:cxnSpLocks/>
            <a:stCxn id="139" idx="6"/>
            <a:endCxn id="144" idx="0"/>
          </p:cNvCxnSpPr>
          <p:nvPr/>
        </p:nvCxnSpPr>
        <p:spPr>
          <a:xfrm>
            <a:off x="5647919" y="3488580"/>
            <a:ext cx="835306" cy="180799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8A93C1B-8A21-548E-D8F4-3A622BCB071D}"/>
              </a:ext>
            </a:extLst>
          </p:cNvPr>
          <p:cNvCxnSpPr>
            <a:cxnSpLocks/>
            <a:stCxn id="140" idx="6"/>
            <a:endCxn id="144" idx="1"/>
          </p:cNvCxnSpPr>
          <p:nvPr/>
        </p:nvCxnSpPr>
        <p:spPr>
          <a:xfrm>
            <a:off x="5647919" y="4561111"/>
            <a:ext cx="663430" cy="80495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B02BAD3-E0B2-1505-0EED-557D080E46D7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5647919" y="4561111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629A385-4E41-145F-74A7-FCA4046F477C}"/>
              </a:ext>
            </a:extLst>
          </p:cNvPr>
          <p:cNvCxnSpPr>
            <a:cxnSpLocks/>
            <a:stCxn id="140" idx="6"/>
            <a:endCxn id="142" idx="3"/>
          </p:cNvCxnSpPr>
          <p:nvPr/>
        </p:nvCxnSpPr>
        <p:spPr>
          <a:xfrm flipV="1">
            <a:off x="5647919" y="3656363"/>
            <a:ext cx="663430" cy="90474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AF7511C-B4E8-DC84-E32A-FEFFC764DD1F}"/>
              </a:ext>
            </a:extLst>
          </p:cNvPr>
          <p:cNvCxnSpPr>
            <a:cxnSpLocks/>
            <a:stCxn id="141" idx="6"/>
            <a:endCxn id="142" idx="4"/>
          </p:cNvCxnSpPr>
          <p:nvPr/>
        </p:nvCxnSpPr>
        <p:spPr>
          <a:xfrm flipV="1">
            <a:off x="5647919" y="3725861"/>
            <a:ext cx="835306" cy="180799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EBE2C20-8DFA-8931-2FF4-E5A7BDDF0E8C}"/>
              </a:ext>
            </a:extLst>
          </p:cNvPr>
          <p:cNvCxnSpPr>
            <a:cxnSpLocks/>
            <a:stCxn id="141" idx="6"/>
            <a:endCxn id="143" idx="3"/>
          </p:cNvCxnSpPr>
          <p:nvPr/>
        </p:nvCxnSpPr>
        <p:spPr>
          <a:xfrm flipV="1">
            <a:off x="5647919" y="4728894"/>
            <a:ext cx="663430" cy="80495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5631D02-FB5E-A118-50BE-C2D4D841701A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5647919" y="5533852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504A028A-D6A7-7138-5575-87AFA62E48F4}"/>
              </a:ext>
            </a:extLst>
          </p:cNvPr>
          <p:cNvSpPr/>
          <p:nvPr/>
        </p:nvSpPr>
        <p:spPr>
          <a:xfrm>
            <a:off x="7318530" y="3246139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17A9C3F-8BB9-52BB-43D7-4C1AECCBDB2A}"/>
              </a:ext>
            </a:extLst>
          </p:cNvPr>
          <p:cNvSpPr/>
          <p:nvPr/>
        </p:nvSpPr>
        <p:spPr>
          <a:xfrm>
            <a:off x="7318530" y="4318670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DD41AD8-6CEB-1826-C063-F5C48D6FD63C}"/>
              </a:ext>
            </a:extLst>
          </p:cNvPr>
          <p:cNvSpPr/>
          <p:nvPr/>
        </p:nvSpPr>
        <p:spPr>
          <a:xfrm>
            <a:off x="7318530" y="5291411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90701DC-9B47-805E-2310-378534A9A080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6726293" y="3483420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C8115AE-9BBB-620B-FDD9-9465C59290B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726293" y="3483420"/>
            <a:ext cx="663430" cy="90474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243B052-556D-5839-02F0-3CC545905898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6726293" y="3483420"/>
            <a:ext cx="663430" cy="187748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65CA2BE-16DC-3CBC-6AEC-93F7EA14BC36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6726293" y="4555951"/>
            <a:ext cx="663430" cy="80495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D9EF086-021F-CF24-F89B-84716CCC0204}"/>
              </a:ext>
            </a:extLst>
          </p:cNvPr>
          <p:cNvCxnSpPr>
            <a:cxnSpLocks/>
            <a:endCxn id="156" idx="2"/>
          </p:cNvCxnSpPr>
          <p:nvPr/>
        </p:nvCxnSpPr>
        <p:spPr>
          <a:xfrm>
            <a:off x="6726293" y="4555951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102283D-484C-3C0C-BE32-D92363137548}"/>
              </a:ext>
            </a:extLst>
          </p:cNvPr>
          <p:cNvCxnSpPr>
            <a:cxnSpLocks/>
            <a:endCxn id="155" idx="3"/>
          </p:cNvCxnSpPr>
          <p:nvPr/>
        </p:nvCxnSpPr>
        <p:spPr>
          <a:xfrm flipV="1">
            <a:off x="6726293" y="3651203"/>
            <a:ext cx="663430" cy="90474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B6535FC-EEE3-B20F-8926-9DC03F27104A}"/>
              </a:ext>
            </a:extLst>
          </p:cNvPr>
          <p:cNvCxnSpPr>
            <a:cxnSpLocks/>
            <a:endCxn id="155" idx="4"/>
          </p:cNvCxnSpPr>
          <p:nvPr/>
        </p:nvCxnSpPr>
        <p:spPr>
          <a:xfrm flipV="1">
            <a:off x="6726293" y="3720701"/>
            <a:ext cx="835306" cy="180799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4AFB2DF-B287-FD3D-4F1A-8D84B7CCB5CD}"/>
              </a:ext>
            </a:extLst>
          </p:cNvPr>
          <p:cNvCxnSpPr>
            <a:cxnSpLocks/>
            <a:endCxn id="156" idx="3"/>
          </p:cNvCxnSpPr>
          <p:nvPr/>
        </p:nvCxnSpPr>
        <p:spPr>
          <a:xfrm flipV="1">
            <a:off x="6726293" y="4723734"/>
            <a:ext cx="663430" cy="80495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19799EA-C6AB-5962-CCF6-C127D6BF98AD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6726293" y="5528692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6691DE9-4F49-4ECC-966B-3C3440595641}"/>
              </a:ext>
            </a:extLst>
          </p:cNvPr>
          <p:cNvCxnSpPr>
            <a:cxnSpLocks/>
            <a:stCxn id="157" idx="6"/>
            <a:endCxn id="145" idx="3"/>
          </p:cNvCxnSpPr>
          <p:nvPr/>
        </p:nvCxnSpPr>
        <p:spPr>
          <a:xfrm flipV="1">
            <a:off x="7804667" y="5169549"/>
            <a:ext cx="955197" cy="35914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417B368-6EC0-65D2-9C38-45982BBA4D41}"/>
              </a:ext>
            </a:extLst>
          </p:cNvPr>
          <p:cNvCxnSpPr>
            <a:cxnSpLocks/>
            <a:stCxn id="156" idx="6"/>
            <a:endCxn id="145" idx="1"/>
          </p:cNvCxnSpPr>
          <p:nvPr/>
        </p:nvCxnSpPr>
        <p:spPr>
          <a:xfrm>
            <a:off x="7804667" y="4555951"/>
            <a:ext cx="955197" cy="278032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8C010C-BC9E-6355-7A3B-70E2F7D2E7AF}"/>
              </a:ext>
            </a:extLst>
          </p:cNvPr>
          <p:cNvCxnSpPr>
            <a:cxnSpLocks/>
            <a:stCxn id="155" idx="6"/>
            <a:endCxn id="145" idx="0"/>
          </p:cNvCxnSpPr>
          <p:nvPr/>
        </p:nvCxnSpPr>
        <p:spPr>
          <a:xfrm>
            <a:off x="7804667" y="3483420"/>
            <a:ext cx="1127073" cy="128106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A34A9A35-B3F4-22E8-9470-A0487736BB27}"/>
              </a:ext>
            </a:extLst>
          </p:cNvPr>
          <p:cNvSpPr/>
          <p:nvPr/>
        </p:nvSpPr>
        <p:spPr>
          <a:xfrm>
            <a:off x="5158970" y="6100287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A772F2F-93D1-87C7-8024-7A3557066ACF}"/>
              </a:ext>
            </a:extLst>
          </p:cNvPr>
          <p:cNvSpPr/>
          <p:nvPr/>
        </p:nvSpPr>
        <p:spPr>
          <a:xfrm>
            <a:off x="6237344" y="6100287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C84B0CF-03D6-D77D-4426-CB779766E6B8}"/>
              </a:ext>
            </a:extLst>
          </p:cNvPr>
          <p:cNvSpPr/>
          <p:nvPr/>
        </p:nvSpPr>
        <p:spPr>
          <a:xfrm>
            <a:off x="7315718" y="6095127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78EABD5-41E9-A6B5-5323-AFC02182A188}"/>
              </a:ext>
            </a:extLst>
          </p:cNvPr>
          <p:cNvCxnSpPr>
            <a:cxnSpLocks/>
          </p:cNvCxnSpPr>
          <p:nvPr/>
        </p:nvCxnSpPr>
        <p:spPr>
          <a:xfrm>
            <a:off x="5645107" y="6326332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C9EFCB1-3AEA-8482-75C0-C83FEB8C3876}"/>
              </a:ext>
            </a:extLst>
          </p:cNvPr>
          <p:cNvCxnSpPr>
            <a:cxnSpLocks/>
            <a:stCxn id="170" idx="6"/>
            <a:endCxn id="144" idx="3"/>
          </p:cNvCxnSpPr>
          <p:nvPr/>
        </p:nvCxnSpPr>
        <p:spPr>
          <a:xfrm flipV="1">
            <a:off x="5645107" y="5701635"/>
            <a:ext cx="666242" cy="63593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433B994-CD73-92C0-EA51-8AC48DB29D25}"/>
              </a:ext>
            </a:extLst>
          </p:cNvPr>
          <p:cNvCxnSpPr>
            <a:cxnSpLocks/>
            <a:stCxn id="170" idx="6"/>
            <a:endCxn id="143" idx="4"/>
          </p:cNvCxnSpPr>
          <p:nvPr/>
        </p:nvCxnSpPr>
        <p:spPr>
          <a:xfrm flipV="1">
            <a:off x="5645107" y="4798392"/>
            <a:ext cx="838118" cy="153917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8019679-51F7-851C-4516-359C79FC07E0}"/>
              </a:ext>
            </a:extLst>
          </p:cNvPr>
          <p:cNvCxnSpPr>
            <a:cxnSpLocks/>
            <a:stCxn id="170" idx="6"/>
            <a:endCxn id="142" idx="3"/>
          </p:cNvCxnSpPr>
          <p:nvPr/>
        </p:nvCxnSpPr>
        <p:spPr>
          <a:xfrm flipV="1">
            <a:off x="5645107" y="3656363"/>
            <a:ext cx="666242" cy="268120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DDAFD46-AF36-1727-60FE-125180FE676F}"/>
              </a:ext>
            </a:extLst>
          </p:cNvPr>
          <p:cNvCxnSpPr>
            <a:cxnSpLocks/>
          </p:cNvCxnSpPr>
          <p:nvPr/>
        </p:nvCxnSpPr>
        <p:spPr>
          <a:xfrm>
            <a:off x="6727191" y="6310024"/>
            <a:ext cx="5922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45C6F4F-7817-86EA-9904-A4D06225ACAA}"/>
              </a:ext>
            </a:extLst>
          </p:cNvPr>
          <p:cNvCxnSpPr>
            <a:cxnSpLocks/>
            <a:stCxn id="171" idx="6"/>
            <a:endCxn id="157" idx="3"/>
          </p:cNvCxnSpPr>
          <p:nvPr/>
        </p:nvCxnSpPr>
        <p:spPr>
          <a:xfrm flipV="1">
            <a:off x="6723481" y="5696475"/>
            <a:ext cx="666242" cy="64109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FE95A93-8434-E176-D4EC-CFBA0F9E819B}"/>
              </a:ext>
            </a:extLst>
          </p:cNvPr>
          <p:cNvCxnSpPr>
            <a:cxnSpLocks/>
            <a:stCxn id="171" idx="6"/>
            <a:endCxn id="156" idx="4"/>
          </p:cNvCxnSpPr>
          <p:nvPr/>
        </p:nvCxnSpPr>
        <p:spPr>
          <a:xfrm flipV="1">
            <a:off x="6723481" y="4793232"/>
            <a:ext cx="838118" cy="154433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7D83960-6F4F-070E-216F-25A090647210}"/>
              </a:ext>
            </a:extLst>
          </p:cNvPr>
          <p:cNvCxnSpPr>
            <a:cxnSpLocks/>
            <a:stCxn id="171" idx="6"/>
            <a:endCxn id="155" idx="4"/>
          </p:cNvCxnSpPr>
          <p:nvPr/>
        </p:nvCxnSpPr>
        <p:spPr>
          <a:xfrm flipV="1">
            <a:off x="6723481" y="3720701"/>
            <a:ext cx="838118" cy="2616867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24ED977-72C3-E027-FE2F-3A06E15C83C5}"/>
              </a:ext>
            </a:extLst>
          </p:cNvPr>
          <p:cNvCxnSpPr>
            <a:cxnSpLocks/>
            <a:stCxn id="172" idx="6"/>
            <a:endCxn id="145" idx="4"/>
          </p:cNvCxnSpPr>
          <p:nvPr/>
        </p:nvCxnSpPr>
        <p:spPr>
          <a:xfrm flipV="1">
            <a:off x="7801855" y="5239047"/>
            <a:ext cx="1129885" cy="109336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CBA7C10-035B-B8E9-AFB7-AB3DB00C0783}"/>
              </a:ext>
            </a:extLst>
          </p:cNvPr>
          <p:cNvCxnSpPr>
            <a:cxnSpLocks/>
            <a:stCxn id="141" idx="6"/>
            <a:endCxn id="171" idx="2"/>
          </p:cNvCxnSpPr>
          <p:nvPr/>
        </p:nvCxnSpPr>
        <p:spPr>
          <a:xfrm>
            <a:off x="5647919" y="5533852"/>
            <a:ext cx="589425" cy="80371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8A46B7A-2174-46D4-BA18-2AA39AC03D8E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6726293" y="5533852"/>
            <a:ext cx="551651" cy="814037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BCA6792-FC5C-1253-5EE3-A6CDE9404493}"/>
              </a:ext>
            </a:extLst>
          </p:cNvPr>
          <p:cNvCxnSpPr>
            <a:cxnSpLocks/>
            <a:stCxn id="139" idx="6"/>
            <a:endCxn id="171" idx="1"/>
          </p:cNvCxnSpPr>
          <p:nvPr/>
        </p:nvCxnSpPr>
        <p:spPr>
          <a:xfrm>
            <a:off x="5647919" y="3488580"/>
            <a:ext cx="660618" cy="268120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DB963F8-D847-3C0A-9108-27CE9F491B88}"/>
              </a:ext>
            </a:extLst>
          </p:cNvPr>
          <p:cNvCxnSpPr>
            <a:cxnSpLocks/>
            <a:stCxn id="140" idx="6"/>
            <a:endCxn id="171" idx="1"/>
          </p:cNvCxnSpPr>
          <p:nvPr/>
        </p:nvCxnSpPr>
        <p:spPr>
          <a:xfrm>
            <a:off x="5647919" y="4561111"/>
            <a:ext cx="660618" cy="160867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7CE1548-9AB7-4524-85C9-C899DED338E1}"/>
              </a:ext>
            </a:extLst>
          </p:cNvPr>
          <p:cNvCxnSpPr>
            <a:cxnSpLocks/>
            <a:stCxn id="142" idx="6"/>
            <a:endCxn id="172" idx="1"/>
          </p:cNvCxnSpPr>
          <p:nvPr/>
        </p:nvCxnSpPr>
        <p:spPr>
          <a:xfrm>
            <a:off x="6726293" y="3488580"/>
            <a:ext cx="660618" cy="267604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381CAC9-D875-5901-7573-24385A1AAF2A}"/>
              </a:ext>
            </a:extLst>
          </p:cNvPr>
          <p:cNvCxnSpPr>
            <a:cxnSpLocks/>
            <a:stCxn id="143" idx="6"/>
            <a:endCxn id="172" idx="1"/>
          </p:cNvCxnSpPr>
          <p:nvPr/>
        </p:nvCxnSpPr>
        <p:spPr>
          <a:xfrm>
            <a:off x="6726293" y="4561111"/>
            <a:ext cx="660618" cy="160351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DF9C683F-8B33-97C5-229D-03BE689EDF38}"/>
              </a:ext>
            </a:extLst>
          </p:cNvPr>
          <p:cNvSpPr/>
          <p:nvPr/>
        </p:nvSpPr>
        <p:spPr>
          <a:xfrm>
            <a:off x="3638142" y="4388168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B06F2BF-D1B3-460E-2A04-9BA05578C6DE}"/>
              </a:ext>
            </a:extLst>
          </p:cNvPr>
          <p:cNvSpPr/>
          <p:nvPr/>
        </p:nvSpPr>
        <p:spPr>
          <a:xfrm>
            <a:off x="3709334" y="5370314"/>
            <a:ext cx="486137" cy="474562"/>
          </a:xfrm>
          <a:prstGeom prst="ellipse">
            <a:avLst/>
          </a:prstGeom>
          <a:solidFill>
            <a:srgbClr val="E7C24C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7315EE6-6829-93F0-609F-6EBABB81BCF4}"/>
              </a:ext>
            </a:extLst>
          </p:cNvPr>
          <p:cNvCxnSpPr>
            <a:cxnSpLocks/>
            <a:stCxn id="188" idx="6"/>
            <a:endCxn id="139" idx="2"/>
          </p:cNvCxnSpPr>
          <p:nvPr/>
        </p:nvCxnSpPr>
        <p:spPr>
          <a:xfrm flipV="1">
            <a:off x="4124279" y="3488580"/>
            <a:ext cx="1037503" cy="113686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5EB2FB8-1035-5377-0027-B00891D97A87}"/>
              </a:ext>
            </a:extLst>
          </p:cNvPr>
          <p:cNvCxnSpPr>
            <a:cxnSpLocks/>
            <a:stCxn id="188" idx="6"/>
            <a:endCxn id="140" idx="2"/>
          </p:cNvCxnSpPr>
          <p:nvPr/>
        </p:nvCxnSpPr>
        <p:spPr>
          <a:xfrm flipV="1">
            <a:off x="4124279" y="4561111"/>
            <a:ext cx="1037503" cy="6433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9ED8686-3524-8D28-B085-8061BD7CEAC3}"/>
              </a:ext>
            </a:extLst>
          </p:cNvPr>
          <p:cNvCxnSpPr>
            <a:cxnSpLocks/>
            <a:stCxn id="188" idx="6"/>
            <a:endCxn id="141" idx="1"/>
          </p:cNvCxnSpPr>
          <p:nvPr/>
        </p:nvCxnSpPr>
        <p:spPr>
          <a:xfrm>
            <a:off x="4124279" y="4625449"/>
            <a:ext cx="1108696" cy="7406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325E8A2-7CD6-3D26-9F45-6C48E48394D7}"/>
              </a:ext>
            </a:extLst>
          </p:cNvPr>
          <p:cNvCxnSpPr>
            <a:cxnSpLocks/>
            <a:stCxn id="188" idx="6"/>
            <a:endCxn id="170" idx="1"/>
          </p:cNvCxnSpPr>
          <p:nvPr/>
        </p:nvCxnSpPr>
        <p:spPr>
          <a:xfrm>
            <a:off x="4124279" y="4625449"/>
            <a:ext cx="1105884" cy="154433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D7B4446-25A3-A212-F13E-66DC99B40616}"/>
              </a:ext>
            </a:extLst>
          </p:cNvPr>
          <p:cNvCxnSpPr>
            <a:cxnSpLocks/>
            <a:stCxn id="189" idx="6"/>
            <a:endCxn id="139" idx="3"/>
          </p:cNvCxnSpPr>
          <p:nvPr/>
        </p:nvCxnSpPr>
        <p:spPr>
          <a:xfrm flipV="1">
            <a:off x="4195471" y="3656363"/>
            <a:ext cx="1037504" cy="1951232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4D8B814F-A42F-9AE1-9BC5-671601F518AD}"/>
              </a:ext>
            </a:extLst>
          </p:cNvPr>
          <p:cNvCxnSpPr>
            <a:cxnSpLocks/>
            <a:stCxn id="189" idx="6"/>
            <a:endCxn id="140" idx="3"/>
          </p:cNvCxnSpPr>
          <p:nvPr/>
        </p:nvCxnSpPr>
        <p:spPr>
          <a:xfrm flipV="1">
            <a:off x="4195471" y="4728894"/>
            <a:ext cx="1037504" cy="87870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5F9D151-5654-384C-6776-AC3AD022BDCC}"/>
              </a:ext>
            </a:extLst>
          </p:cNvPr>
          <p:cNvCxnSpPr>
            <a:cxnSpLocks/>
            <a:stCxn id="189" idx="6"/>
            <a:endCxn id="141" idx="2"/>
          </p:cNvCxnSpPr>
          <p:nvPr/>
        </p:nvCxnSpPr>
        <p:spPr>
          <a:xfrm flipV="1">
            <a:off x="4195471" y="5533852"/>
            <a:ext cx="966311" cy="7374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89200D60-F8E8-6E4E-DE77-D2EDAE2D42EF}"/>
              </a:ext>
            </a:extLst>
          </p:cNvPr>
          <p:cNvCxnSpPr>
            <a:cxnSpLocks/>
            <a:stCxn id="189" idx="6"/>
            <a:endCxn id="170" idx="2"/>
          </p:cNvCxnSpPr>
          <p:nvPr/>
        </p:nvCxnSpPr>
        <p:spPr>
          <a:xfrm>
            <a:off x="4195471" y="5607595"/>
            <a:ext cx="963499" cy="7299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06B5AB4-3B99-15FB-F527-28775375278C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9174808" y="5001766"/>
            <a:ext cx="679715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7ED9629-F416-65A6-23E9-C86A40AB862C}"/>
              </a:ext>
            </a:extLst>
          </p:cNvPr>
          <p:cNvSpPr txBox="1"/>
          <p:nvPr/>
        </p:nvSpPr>
        <p:spPr>
          <a:xfrm>
            <a:off x="2610445" y="2638824"/>
            <a:ext cx="2683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2"/>
                </a:solidFill>
              </a:defRPr>
            </a:lvl1pPr>
          </a:lstStyle>
          <a:p>
            <a:pPr algn="ctr" defTabSz="609630"/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Input Layer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450B421-1F7B-D85E-00B4-551F44FEA706}"/>
              </a:ext>
            </a:extLst>
          </p:cNvPr>
          <p:cNvSpPr txBox="1"/>
          <p:nvPr/>
        </p:nvSpPr>
        <p:spPr>
          <a:xfrm>
            <a:off x="5158970" y="2662178"/>
            <a:ext cx="2683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2"/>
                </a:solidFill>
              </a:defRPr>
            </a:lvl1pPr>
          </a:lstStyle>
          <a:p>
            <a:pPr algn="ctr" defTabSz="609630"/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Hidden Layer(s)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3DFF2D-8D2B-403C-714F-837863C5DBFC}"/>
              </a:ext>
            </a:extLst>
          </p:cNvPr>
          <p:cNvSpPr txBox="1"/>
          <p:nvPr/>
        </p:nvSpPr>
        <p:spPr>
          <a:xfrm>
            <a:off x="7801855" y="2673751"/>
            <a:ext cx="2683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2"/>
                </a:solidFill>
              </a:defRPr>
            </a:lvl1pPr>
          </a:lstStyle>
          <a:p>
            <a:pPr algn="ctr" defTabSz="609630"/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6376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6BA6866-E888-E558-F845-222E296A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960" y="2850781"/>
            <a:ext cx="4023287" cy="2162453"/>
          </a:xfrm>
          <a:prstGeom prst="rect">
            <a:avLst/>
          </a:prstGeom>
        </p:spPr>
      </p:pic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ANNs TRAINING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1CAFAA-A9C3-2CA8-AC48-4F39A4EDA428}"/>
              </a:ext>
            </a:extLst>
          </p:cNvPr>
          <p:cNvSpPr txBox="1">
            <a:spLocks/>
          </p:cNvSpPr>
          <p:nvPr/>
        </p:nvSpPr>
        <p:spPr>
          <a:xfrm>
            <a:off x="244071" y="921329"/>
            <a:ext cx="12581071" cy="492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AC0C78F9-E54C-94F5-0AD8-9059D07C79B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55B465-DD02-6905-49D6-C17035F74168}"/>
              </a:ext>
            </a:extLst>
          </p:cNvPr>
          <p:cNvSpPr txBox="1">
            <a:spLocks/>
          </p:cNvSpPr>
          <p:nvPr/>
        </p:nvSpPr>
        <p:spPr>
          <a:xfrm>
            <a:off x="99556" y="490944"/>
            <a:ext cx="6021600" cy="114285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CA" sz="22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CE8A5F-C1A1-9063-92CA-FAF901513616}"/>
              </a:ext>
            </a:extLst>
          </p:cNvPr>
          <p:cNvSpPr/>
          <p:nvPr/>
        </p:nvSpPr>
        <p:spPr>
          <a:xfrm>
            <a:off x="0" y="6557669"/>
            <a:ext cx="4654836" cy="27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62E6D"/>
                </a:solidFill>
              </a:rPr>
              <a:t>Photo Credit: https://commons.wikimedia.org/wiki/File:My_dog.jpg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A6CB89-AEBA-B5EF-CD36-DFEB19DDB3F9}"/>
                  </a:ext>
                </a:extLst>
              </p:cNvPr>
              <p:cNvSpPr txBox="1"/>
              <p:nvPr/>
            </p:nvSpPr>
            <p:spPr>
              <a:xfrm>
                <a:off x="-421923" y="3107058"/>
                <a:ext cx="2756741" cy="36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800">
                    <a:solidFill>
                      <a:srgbClr val="017ACD"/>
                    </a:solidFill>
                  </a:defRPr>
                </a:lvl1pPr>
              </a:lstStyle>
              <a:p>
                <a:r>
                  <a:rPr lang="en-CA" dirty="0"/>
                  <a:t>Input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A6CB89-AEBA-B5EF-CD36-DFEB19DD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923" y="3107058"/>
                <a:ext cx="2756741" cy="369284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EB6D62-6F0F-2610-0555-815722100E47}"/>
                  </a:ext>
                </a:extLst>
              </p:cNvPr>
              <p:cNvSpPr/>
              <p:nvPr/>
            </p:nvSpPr>
            <p:spPr>
              <a:xfrm>
                <a:off x="6925834" y="3183668"/>
                <a:ext cx="3656350" cy="646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>
                    <a:solidFill>
                      <a:srgbClr val="017ACD"/>
                    </a:solidFill>
                  </a:rPr>
                  <a:t>Desired Output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17ACD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017ACD"/>
                    </a:solidFill>
                  </a:rPr>
                  <a:t> </a:t>
                </a:r>
              </a:p>
              <a:p>
                <a:pPr algn="ctr"/>
                <a:r>
                  <a:rPr lang="en-CA" dirty="0">
                    <a:solidFill>
                      <a:srgbClr val="017ACD"/>
                    </a:solidFill>
                  </a:rPr>
                  <a:t>Label = Dog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EB6D62-6F0F-2610-0555-815722100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834" y="3183668"/>
                <a:ext cx="3656350" cy="646247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31D53A-221F-A114-9757-39E1CE36B0FE}"/>
                  </a:ext>
                </a:extLst>
              </p:cNvPr>
              <p:cNvSpPr txBox="1"/>
              <p:nvPr/>
            </p:nvSpPr>
            <p:spPr>
              <a:xfrm>
                <a:off x="6769501" y="4853742"/>
                <a:ext cx="3373260" cy="37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800">
                    <a:solidFill>
                      <a:srgbClr val="017ACD"/>
                    </a:solidFill>
                  </a:defRPr>
                </a:lvl1pPr>
              </a:lstStyle>
              <a:p>
                <a:r>
                  <a:rPr lang="en-CA" dirty="0"/>
                  <a:t>Error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A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31D53A-221F-A114-9757-39E1CE36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501" y="4853742"/>
                <a:ext cx="3373260" cy="376721"/>
              </a:xfrm>
              <a:prstGeom prst="rect">
                <a:avLst/>
              </a:prstGeom>
              <a:blipFill>
                <a:blip r:embed="rId7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1E92B4-73FE-1AC4-D5CB-4AF84C5A3573}"/>
              </a:ext>
            </a:extLst>
          </p:cNvPr>
          <p:cNvSpPr txBox="1"/>
          <p:nvPr/>
        </p:nvSpPr>
        <p:spPr>
          <a:xfrm>
            <a:off x="3922332" y="5939907"/>
            <a:ext cx="2732123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r>
              <a:rPr lang="en-CA" dirty="0"/>
              <a:t>Update Network Weights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120F8DA-671C-0389-A145-69AF0485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147" y="1097029"/>
            <a:ext cx="3016894" cy="225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101D4CD-E878-889F-F040-C640841CDB6F}"/>
              </a:ext>
            </a:extLst>
          </p:cNvPr>
          <p:cNvGrpSpPr/>
          <p:nvPr/>
        </p:nvGrpSpPr>
        <p:grpSpPr>
          <a:xfrm>
            <a:off x="7508159" y="3828826"/>
            <a:ext cx="388569" cy="371121"/>
            <a:chOff x="5076056" y="2924944"/>
            <a:chExt cx="523147" cy="485878"/>
          </a:xfrm>
        </p:grpSpPr>
        <p:sp>
          <p:nvSpPr>
            <p:cNvPr id="17" name="Minus 27">
              <a:extLst>
                <a:ext uri="{FF2B5EF4-FFF2-40B4-BE49-F238E27FC236}">
                  <a16:creationId xmlns:a16="http://schemas.microsoft.com/office/drawing/2014/main" id="{088D8F7F-96FB-9A09-541C-B8F884DDDDBC}"/>
                </a:ext>
              </a:extLst>
            </p:cNvPr>
            <p:cNvSpPr/>
            <p:nvPr/>
          </p:nvSpPr>
          <p:spPr>
            <a:xfrm>
              <a:off x="5220072" y="3068960"/>
              <a:ext cx="227245" cy="170931"/>
            </a:xfrm>
            <a:prstGeom prst="mathMinus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09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47C2CEC-6146-5B29-02DC-66FF11F70C48}"/>
                </a:ext>
              </a:extLst>
            </p:cNvPr>
            <p:cNvSpPr/>
            <p:nvPr/>
          </p:nvSpPr>
          <p:spPr>
            <a:xfrm>
              <a:off x="5076056" y="2924944"/>
              <a:ext cx="523147" cy="485878"/>
            </a:xfrm>
            <a:prstGeom prst="flowChartConnector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09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Right Arrow 29">
            <a:extLst>
              <a:ext uri="{FF2B5EF4-FFF2-40B4-BE49-F238E27FC236}">
                <a16:creationId xmlns:a16="http://schemas.microsoft.com/office/drawing/2014/main" id="{1071FFD1-6150-E01C-FC89-3872BAAB7C5B}"/>
              </a:ext>
            </a:extLst>
          </p:cNvPr>
          <p:cNvSpPr/>
          <p:nvPr/>
        </p:nvSpPr>
        <p:spPr>
          <a:xfrm rot="10800000">
            <a:off x="7915833" y="3964571"/>
            <a:ext cx="1180683" cy="45713"/>
          </a:xfrm>
          <a:prstGeom prst="rightArrow">
            <a:avLst>
              <a:gd name="adj1" fmla="val 33131"/>
              <a:gd name="adj2" fmla="val 53732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U-Turn Arrow 16">
            <a:extLst>
              <a:ext uri="{FF2B5EF4-FFF2-40B4-BE49-F238E27FC236}">
                <a16:creationId xmlns:a16="http://schemas.microsoft.com/office/drawing/2014/main" id="{6B407B22-AFF4-2E74-2AF2-2F2CB3A4B5E9}"/>
              </a:ext>
            </a:extLst>
          </p:cNvPr>
          <p:cNvSpPr/>
          <p:nvPr/>
        </p:nvSpPr>
        <p:spPr>
          <a:xfrm rot="10800000">
            <a:off x="2456749" y="4212470"/>
            <a:ext cx="5263212" cy="2157349"/>
          </a:xfrm>
          <a:prstGeom prst="uturnArrow">
            <a:avLst>
              <a:gd name="adj1" fmla="val 737"/>
              <a:gd name="adj2" fmla="val 6777"/>
              <a:gd name="adj3" fmla="val 10421"/>
              <a:gd name="adj4" fmla="val 22503"/>
              <a:gd name="adj5" fmla="val 5058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en-CA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C71E705-4692-52A8-8396-B6634762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8" y="3496155"/>
            <a:ext cx="1507974" cy="113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9E34077-BBBC-9FA5-26A6-C26516F6F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3163" y="1173700"/>
            <a:ext cx="2480786" cy="1933358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EB8F09-7D5A-3D8D-94F4-1E7FDE29B3BA}"/>
              </a:ext>
            </a:extLst>
          </p:cNvPr>
          <p:cNvSpPr txBox="1"/>
          <p:nvPr/>
        </p:nvSpPr>
        <p:spPr>
          <a:xfrm>
            <a:off x="2855223" y="1029772"/>
            <a:ext cx="243317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17ACD"/>
                </a:solidFill>
              </a:defRPr>
            </a:lvl1pPr>
          </a:lstStyle>
          <a:p>
            <a:r>
              <a:rPr lang="en-CA" dirty="0"/>
              <a:t>Training Dataset</a:t>
            </a:r>
            <a:endParaRPr lang="en-US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9E7FE483-29BE-5071-A5E0-9B82B0D82635}"/>
              </a:ext>
            </a:extLst>
          </p:cNvPr>
          <p:cNvCxnSpPr>
            <a:cxnSpLocks/>
          </p:cNvCxnSpPr>
          <p:nvPr/>
        </p:nvCxnSpPr>
        <p:spPr>
          <a:xfrm>
            <a:off x="5032245" y="1159260"/>
            <a:ext cx="3332566" cy="1925893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086F1A69-2AA0-5FCB-1ABE-C84AB6C80104}"/>
              </a:ext>
            </a:extLst>
          </p:cNvPr>
          <p:cNvSpPr/>
          <p:nvPr/>
        </p:nvSpPr>
        <p:spPr>
          <a:xfrm>
            <a:off x="1969292" y="2786850"/>
            <a:ext cx="287995" cy="2303956"/>
          </a:xfrm>
          <a:prstGeom prst="leftBrace">
            <a:avLst>
              <a:gd name="adj1" fmla="val 176727"/>
              <a:gd name="adj2" fmla="val 50000"/>
            </a:avLst>
          </a:prstGeom>
          <a:noFill/>
          <a:ln w="41275" cap="rnd" cmpd="sng" algn="ctr">
            <a:solidFill>
              <a:srgbClr val="4472C4"/>
            </a:solidFill>
            <a:prstDash val="solid"/>
            <a:bevel/>
          </a:ln>
          <a:effectLst>
            <a:outerShdw blurRad="127000" dist="38100" dir="10680000" sx="98000" sy="98000" algn="ctr" rotWithShape="0">
              <a:srgbClr val="000000">
                <a:alpha val="86000"/>
              </a:srgb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en-CA" ker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CF5BD7-F6E4-EBBC-4198-18076DE436EA}"/>
              </a:ext>
            </a:extLst>
          </p:cNvPr>
          <p:cNvGrpSpPr/>
          <p:nvPr/>
        </p:nvGrpSpPr>
        <p:grpSpPr>
          <a:xfrm>
            <a:off x="6398473" y="2850781"/>
            <a:ext cx="1321489" cy="2303956"/>
            <a:chOff x="5004048" y="2204864"/>
            <a:chExt cx="1321661" cy="2304256"/>
          </a:xfrm>
        </p:grpSpPr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451CCD2D-14CB-C3D4-E709-DEE1513871D9}"/>
                </a:ext>
              </a:extLst>
            </p:cNvPr>
            <p:cNvSpPr/>
            <p:nvPr/>
          </p:nvSpPr>
          <p:spPr>
            <a:xfrm rot="10800000">
              <a:off x="5004048" y="2204864"/>
              <a:ext cx="216024" cy="2304256"/>
            </a:xfrm>
            <a:prstGeom prst="leftBrace">
              <a:avLst>
                <a:gd name="adj1" fmla="val 200000"/>
                <a:gd name="adj2" fmla="val 50000"/>
              </a:avLst>
            </a:prstGeom>
            <a:noFill/>
            <a:ln w="41275" cap="rnd" cmpd="sng" algn="ctr">
              <a:solidFill>
                <a:srgbClr val="4472C4"/>
              </a:solidFill>
              <a:prstDash val="solid"/>
              <a:bevel/>
            </a:ln>
            <a:effectLst>
              <a:outerShdw blurRad="127000" dist="38100" dir="10680000" sx="98000" sy="98000" algn="ctr" rotWithShape="0">
                <a:srgbClr val="000000">
                  <a:alpha val="86000"/>
                </a:srgbClr>
              </a:outerShdw>
            </a:effectLst>
          </p:spPr>
          <p:txBody>
            <a:bodyPr rtlCol="0" anchor="ctr"/>
            <a:lstStyle/>
            <a:p>
              <a:pPr algn="ctr" defTabSz="914309">
                <a:defRPr/>
              </a:pPr>
              <a:endParaRPr lang="en-CA" kern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4348BF-B93E-B31A-58A2-51621D64507A}"/>
                </a:ext>
              </a:extLst>
            </p:cNvPr>
            <p:cNvGrpSpPr/>
            <p:nvPr/>
          </p:nvGrpSpPr>
          <p:grpSpPr>
            <a:xfrm>
              <a:off x="5102297" y="2419740"/>
              <a:ext cx="1223412" cy="959117"/>
              <a:chOff x="4799219" y="2000080"/>
              <a:chExt cx="1424989" cy="1109469"/>
            </a:xfrm>
          </p:grpSpPr>
          <p:sp>
            <p:nvSpPr>
              <p:cNvPr id="29" name="Right Arrow 13">
                <a:extLst>
                  <a:ext uri="{FF2B5EF4-FFF2-40B4-BE49-F238E27FC236}">
                    <a16:creationId xmlns:a16="http://schemas.microsoft.com/office/drawing/2014/main" id="{BBD2E91E-2A89-B121-17A3-2FC0A0436853}"/>
                  </a:ext>
                </a:extLst>
              </p:cNvPr>
              <p:cNvSpPr/>
              <p:nvPr/>
            </p:nvSpPr>
            <p:spPr>
              <a:xfrm>
                <a:off x="4982979" y="3056663"/>
                <a:ext cx="983081" cy="52886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09">
                  <a:defRPr/>
                </a:pPr>
                <a:endParaRPr lang="en-CA" ker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6D9DC0F-1FB2-0F98-AF20-5C5D6DAB082F}"/>
                      </a:ext>
                    </a:extLst>
                  </p:cNvPr>
                  <p:cNvSpPr txBox="1"/>
                  <p:nvPr/>
                </p:nvSpPr>
                <p:spPr>
                  <a:xfrm>
                    <a:off x="4799219" y="2000080"/>
                    <a:ext cx="1424989" cy="10766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800">
                        <a:solidFill>
                          <a:srgbClr val="017ACD"/>
                        </a:solidFill>
                      </a:defRPr>
                    </a:lvl1pPr>
                  </a:lstStyle>
                  <a:p>
                    <a:r>
                      <a:rPr lang="en-CA" dirty="0"/>
                      <a:t>Predicted </a:t>
                    </a:r>
                  </a:p>
                  <a:p>
                    <a:r>
                      <a:rPr lang="en-CA" dirty="0"/>
                      <a:t>Output</a:t>
                    </a:r>
                  </a:p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CA" dirty="0"/>
                      <a:t> = Cat</a:t>
                    </a: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39486DB0-BC6F-9104-816A-55AB8811C8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219" y="2000080"/>
                    <a:ext cx="1424989" cy="10766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93" t="-3922" r="-5970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Right Arrow 17">
            <a:extLst>
              <a:ext uri="{FF2B5EF4-FFF2-40B4-BE49-F238E27FC236}">
                <a16:creationId xmlns:a16="http://schemas.microsoft.com/office/drawing/2014/main" id="{8186EF2E-0B34-46E3-B711-A005853413F1}"/>
              </a:ext>
            </a:extLst>
          </p:cNvPr>
          <p:cNvSpPr/>
          <p:nvPr/>
        </p:nvSpPr>
        <p:spPr>
          <a:xfrm rot="19209040">
            <a:off x="2289161" y="4234432"/>
            <a:ext cx="2885485" cy="270264"/>
          </a:xfrm>
          <a:prstGeom prst="rightArrow">
            <a:avLst>
              <a:gd name="adj1" fmla="val 9761"/>
              <a:gd name="adj2" fmla="val 8720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09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536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9" grpId="0" animBg="1"/>
      <p:bldP spid="20" grpId="0" animBg="1"/>
      <p:bldP spid="23" grpId="0"/>
      <p:bldP spid="25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KEY TERMINOLOGIES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AC0C78F9-E54C-94F5-0AD8-9059D07C79B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55B465-DD02-6905-49D6-C17035F74168}"/>
              </a:ext>
            </a:extLst>
          </p:cNvPr>
          <p:cNvSpPr txBox="1">
            <a:spLocks/>
          </p:cNvSpPr>
          <p:nvPr/>
        </p:nvSpPr>
        <p:spPr>
          <a:xfrm>
            <a:off x="99556" y="490944"/>
            <a:ext cx="6021600" cy="114285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CA" sz="22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C102B47-F20B-EA51-1638-C08F13289F39}"/>
              </a:ext>
            </a:extLst>
          </p:cNvPr>
          <p:cNvSpPr txBox="1">
            <a:spLocks/>
          </p:cNvSpPr>
          <p:nvPr/>
        </p:nvSpPr>
        <p:spPr>
          <a:xfrm>
            <a:off x="-45048" y="1169080"/>
            <a:ext cx="12332407" cy="492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Montserrat" panose="00000500000000000000" pitchFamily="2" charset="0"/>
              </a:rPr>
              <a:t>Batch Size:</a:t>
            </a:r>
            <a:r>
              <a:rPr lang="en-US" sz="1800" dirty="0">
                <a:latin typeface="Montserrat" panose="00000500000000000000" pitchFamily="2" charset="0"/>
              </a:rPr>
              <a:t> defines the number of training samples that will propagate through the network per batch. </a:t>
            </a:r>
          </a:p>
          <a:p>
            <a:pPr marL="952390" lvl="1" indent="-342866"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 panose="00000500000000000000" pitchFamily="2" charset="0"/>
              </a:rPr>
              <a:t>Assume that we have 1000 images available for training. Instead of feeding all images at once to the ANN, which might be computationally expensive, we feed the images in batches. </a:t>
            </a:r>
          </a:p>
          <a:p>
            <a:pPr marL="952390" lvl="1" indent="-342866"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 panose="00000500000000000000" pitchFamily="2" charset="0"/>
              </a:rPr>
              <a:t>For batch size = 100, the first 100 images (from index 1 to 100) will be propagated to the network and used for training. Then the next 100 images are propagated (index 101 to 200). </a:t>
            </a:r>
          </a:p>
          <a:p>
            <a:r>
              <a:rPr lang="en-US" sz="1800" b="1" dirty="0">
                <a:latin typeface="Montserrat" panose="00000500000000000000" pitchFamily="2" charset="0"/>
              </a:rPr>
              <a:t>Epoch: </a:t>
            </a:r>
            <a:r>
              <a:rPr lang="en-US" sz="1800" dirty="0">
                <a:latin typeface="Montserrat" panose="00000500000000000000" pitchFamily="2" charset="0"/>
              </a:rPr>
              <a:t>one epoch represents a complete pass through all the training samples contained in a dataset.</a:t>
            </a:r>
          </a:p>
          <a:p>
            <a:r>
              <a:rPr lang="en-US" sz="1800" b="1" dirty="0">
                <a:latin typeface="Montserrat" panose="00000500000000000000" pitchFamily="2" charset="0"/>
              </a:rPr>
              <a:t>Learning Rate: </a:t>
            </a:r>
            <a:r>
              <a:rPr lang="en-US" sz="1800" dirty="0">
                <a:latin typeface="Montserrat" panose="00000500000000000000" pitchFamily="2" charset="0"/>
              </a:rPr>
              <a:t>refers to the step size at which the neural network model updates its parameters during the training process. </a:t>
            </a:r>
          </a:p>
          <a:p>
            <a:r>
              <a:rPr lang="en-US" sz="1800" b="1" dirty="0">
                <a:latin typeface="Montserrat" panose="00000500000000000000" pitchFamily="2" charset="0"/>
              </a:rPr>
              <a:t>Regularization: </a:t>
            </a:r>
            <a:r>
              <a:rPr lang="en-US" sz="1800" dirty="0">
                <a:latin typeface="Montserrat" panose="00000500000000000000" pitchFamily="2" charset="0"/>
              </a:rPr>
              <a:t>a technique used to prevent model overfitting on the training data. Overfitting occurs when a model performs well on the training set and fails to generalize on unseen (new) data.</a:t>
            </a:r>
          </a:p>
          <a:p>
            <a:r>
              <a:rPr lang="en-US" sz="1800" b="1" dirty="0">
                <a:latin typeface="Montserrat" panose="00000500000000000000" pitchFamily="2" charset="0"/>
              </a:rPr>
              <a:t>Activation Function: </a:t>
            </a:r>
            <a:r>
              <a:rPr lang="en-US" sz="1800" dirty="0">
                <a:latin typeface="Montserrat" panose="00000500000000000000" pitchFamily="2" charset="0"/>
              </a:rPr>
              <a:t>a mathematical function applied to the output of each neuron in an ANN to allow it to model complex non-linear relationships between inputs and outputs. </a:t>
            </a:r>
          </a:p>
          <a:p>
            <a:endParaRPr lang="en-US" sz="1800" dirty="0">
              <a:latin typeface="Montserrat" panose="00000500000000000000" pitchFamily="2" charset="0"/>
            </a:endParaRPr>
          </a:p>
          <a:p>
            <a:endParaRPr lang="en-US" sz="1800" dirty="0">
              <a:latin typeface="Montserrat" panose="00000500000000000000" pitchFamily="2" charset="0"/>
            </a:endParaRPr>
          </a:p>
          <a:p>
            <a:endParaRPr lang="en-US" sz="1800" dirty="0">
              <a:latin typeface="Montserrat" panose="00000500000000000000" pitchFamily="2" charset="0"/>
            </a:endParaRPr>
          </a:p>
          <a:p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21FEB4-E765-F6EE-96DC-D218FCE8DC8D}"/>
              </a:ext>
            </a:extLst>
          </p:cNvPr>
          <p:cNvSpPr txBox="1"/>
          <p:nvPr/>
        </p:nvSpPr>
        <p:spPr>
          <a:xfrm>
            <a:off x="793007" y="4861638"/>
            <a:ext cx="104213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62E6D"/>
                </a:solidFill>
              </a:defRPr>
            </a:lvl1pPr>
          </a:lstStyle>
          <a:p>
            <a:r>
              <a:rPr lang="en-US" b="1" dirty="0"/>
              <a:t>Linear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F5B57BB-F5B7-A5A4-8439-2F6CBB0C7661}"/>
              </a:ext>
            </a:extLst>
          </p:cNvPr>
          <p:cNvCxnSpPr>
            <a:cxnSpLocks/>
          </p:cNvCxnSpPr>
          <p:nvPr/>
        </p:nvCxnSpPr>
        <p:spPr>
          <a:xfrm flipV="1">
            <a:off x="619621" y="5205756"/>
            <a:ext cx="0" cy="115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A9C964-0E10-0221-CC61-009EAAC94D46}"/>
              </a:ext>
            </a:extLst>
          </p:cNvPr>
          <p:cNvCxnSpPr>
            <a:cxnSpLocks/>
          </p:cNvCxnSpPr>
          <p:nvPr/>
        </p:nvCxnSpPr>
        <p:spPr>
          <a:xfrm>
            <a:off x="620340" y="6355910"/>
            <a:ext cx="12954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604FE9-F602-C2B9-D02B-DDFC2F3F3262}"/>
              </a:ext>
            </a:extLst>
          </p:cNvPr>
          <p:cNvCxnSpPr>
            <a:cxnSpLocks/>
          </p:cNvCxnSpPr>
          <p:nvPr/>
        </p:nvCxnSpPr>
        <p:spPr>
          <a:xfrm flipV="1">
            <a:off x="350001" y="5383298"/>
            <a:ext cx="1349899" cy="118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D73D23-8C53-4BFD-00F3-CB46BA150608}"/>
              </a:ext>
            </a:extLst>
          </p:cNvPr>
          <p:cNvSpPr txBox="1"/>
          <p:nvPr/>
        </p:nvSpPr>
        <p:spPr>
          <a:xfrm>
            <a:off x="1430278" y="6348080"/>
            <a:ext cx="277604" cy="30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0602FE4-1678-5803-3EC3-28EAC0A8E53E}"/>
              </a:ext>
            </a:extLst>
          </p:cNvPr>
          <p:cNvCxnSpPr>
            <a:cxnSpLocks/>
          </p:cNvCxnSpPr>
          <p:nvPr/>
        </p:nvCxnSpPr>
        <p:spPr>
          <a:xfrm flipV="1">
            <a:off x="4083139" y="5197926"/>
            <a:ext cx="0" cy="115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F964B3-253A-CDDB-1D89-9F6C98C8D7ED}"/>
              </a:ext>
            </a:extLst>
          </p:cNvPr>
          <p:cNvCxnSpPr>
            <a:cxnSpLocks/>
          </p:cNvCxnSpPr>
          <p:nvPr/>
        </p:nvCxnSpPr>
        <p:spPr>
          <a:xfrm flipV="1">
            <a:off x="3293613" y="6348080"/>
            <a:ext cx="2085715" cy="20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5FDBE8-53C6-84B9-1F74-D93085E733A3}"/>
              </a:ext>
            </a:extLst>
          </p:cNvPr>
          <p:cNvCxnSpPr/>
          <p:nvPr/>
        </p:nvCxnSpPr>
        <p:spPr>
          <a:xfrm flipV="1">
            <a:off x="4083140" y="5375468"/>
            <a:ext cx="1080278" cy="9726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6B3BA2E-425D-CF93-BA34-16E0EAD903F6}"/>
              </a:ext>
            </a:extLst>
          </p:cNvPr>
          <p:cNvSpPr txBox="1"/>
          <p:nvPr/>
        </p:nvSpPr>
        <p:spPr>
          <a:xfrm>
            <a:off x="4893796" y="6340250"/>
            <a:ext cx="277604" cy="30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F8DF7B-FB4E-6B91-C038-AA2A6AB77150}"/>
              </a:ext>
            </a:extLst>
          </p:cNvPr>
          <p:cNvSpPr txBox="1"/>
          <p:nvPr/>
        </p:nvSpPr>
        <p:spPr>
          <a:xfrm>
            <a:off x="2859243" y="4835956"/>
            <a:ext cx="403776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62E6D"/>
                </a:solidFill>
              </a:defRPr>
            </a:lvl1pPr>
          </a:lstStyle>
          <a:p>
            <a:r>
              <a:rPr lang="en-US" b="1" dirty="0"/>
              <a:t>Rectified Linear Unit (ReLU)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A3B4ED-182A-A50A-207D-0330A90EBA55}"/>
              </a:ext>
            </a:extLst>
          </p:cNvPr>
          <p:cNvCxnSpPr>
            <a:cxnSpLocks/>
          </p:cNvCxnSpPr>
          <p:nvPr/>
        </p:nvCxnSpPr>
        <p:spPr>
          <a:xfrm flipV="1">
            <a:off x="7879746" y="5202508"/>
            <a:ext cx="0" cy="1150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F5B4037-AD91-12AE-7622-F1E9050DD974}"/>
              </a:ext>
            </a:extLst>
          </p:cNvPr>
          <p:cNvCxnSpPr>
            <a:cxnSpLocks/>
          </p:cNvCxnSpPr>
          <p:nvPr/>
        </p:nvCxnSpPr>
        <p:spPr>
          <a:xfrm flipV="1">
            <a:off x="7090220" y="6352663"/>
            <a:ext cx="2085715" cy="20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820631E-7F56-8388-105A-806DB8801F69}"/>
              </a:ext>
            </a:extLst>
          </p:cNvPr>
          <p:cNvSpPr txBox="1"/>
          <p:nvPr/>
        </p:nvSpPr>
        <p:spPr>
          <a:xfrm>
            <a:off x="8690402" y="6344833"/>
            <a:ext cx="277604" cy="30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8B19CB-B1E1-7D60-874E-459ED9D12760}"/>
              </a:ext>
            </a:extLst>
          </p:cNvPr>
          <p:cNvSpPr txBox="1"/>
          <p:nvPr/>
        </p:nvSpPr>
        <p:spPr>
          <a:xfrm>
            <a:off x="7271810" y="4835956"/>
            <a:ext cx="1298584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62E6D"/>
                </a:solidFill>
              </a:defRPr>
            </a:lvl1pPr>
          </a:lstStyle>
          <a:p>
            <a:r>
              <a:rPr lang="en-US" b="1" dirty="0"/>
              <a:t>Sigmoid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775043-C540-EE14-25A9-6DB089312415}"/>
              </a:ext>
            </a:extLst>
          </p:cNvPr>
          <p:cNvSpPr/>
          <p:nvPr/>
        </p:nvSpPr>
        <p:spPr>
          <a:xfrm>
            <a:off x="7079594" y="5222276"/>
            <a:ext cx="1965704" cy="1146309"/>
          </a:xfrm>
          <a:custGeom>
            <a:avLst/>
            <a:gdLst>
              <a:gd name="connsiteX0" fmla="*/ 0 w 1965960"/>
              <a:gd name="connsiteY0" fmla="*/ 1144411 h 1146458"/>
              <a:gd name="connsiteX1" fmla="*/ 167640 w 1965960"/>
              <a:gd name="connsiteY1" fmla="*/ 1140601 h 1146458"/>
              <a:gd name="connsiteX2" fmla="*/ 285750 w 1965960"/>
              <a:gd name="connsiteY2" fmla="*/ 1094881 h 1146458"/>
              <a:gd name="connsiteX3" fmla="*/ 403860 w 1965960"/>
              <a:gd name="connsiteY3" fmla="*/ 1007251 h 1146458"/>
              <a:gd name="connsiteX4" fmla="*/ 518160 w 1965960"/>
              <a:gd name="connsiteY4" fmla="*/ 896761 h 1146458"/>
              <a:gd name="connsiteX5" fmla="*/ 628650 w 1965960"/>
              <a:gd name="connsiteY5" fmla="*/ 763411 h 1146458"/>
              <a:gd name="connsiteX6" fmla="*/ 704850 w 1965960"/>
              <a:gd name="connsiteY6" fmla="*/ 618631 h 1146458"/>
              <a:gd name="connsiteX7" fmla="*/ 781050 w 1965960"/>
              <a:gd name="connsiteY7" fmla="*/ 489091 h 1146458"/>
              <a:gd name="connsiteX8" fmla="*/ 872490 w 1965960"/>
              <a:gd name="connsiteY8" fmla="*/ 317641 h 1146458"/>
              <a:gd name="connsiteX9" fmla="*/ 967740 w 1965960"/>
              <a:gd name="connsiteY9" fmla="*/ 199531 h 1146458"/>
              <a:gd name="connsiteX10" fmla="*/ 1116330 w 1965960"/>
              <a:gd name="connsiteY10" fmla="*/ 77611 h 1146458"/>
              <a:gd name="connsiteX11" fmla="*/ 1325880 w 1965960"/>
              <a:gd name="connsiteY11" fmla="*/ 20461 h 1146458"/>
              <a:gd name="connsiteX12" fmla="*/ 1562100 w 1965960"/>
              <a:gd name="connsiteY12" fmla="*/ 1411 h 1146458"/>
              <a:gd name="connsiteX13" fmla="*/ 1767840 w 1965960"/>
              <a:gd name="connsiteY13" fmla="*/ 1411 h 1146458"/>
              <a:gd name="connsiteX14" fmla="*/ 1965960 w 1965960"/>
              <a:gd name="connsiteY14" fmla="*/ 1411 h 114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65960" h="1146458">
                <a:moveTo>
                  <a:pt x="0" y="1144411"/>
                </a:moveTo>
                <a:cubicBezTo>
                  <a:pt x="60007" y="1146633"/>
                  <a:pt x="120015" y="1148856"/>
                  <a:pt x="167640" y="1140601"/>
                </a:cubicBezTo>
                <a:cubicBezTo>
                  <a:pt x="215265" y="1132346"/>
                  <a:pt x="246380" y="1117106"/>
                  <a:pt x="285750" y="1094881"/>
                </a:cubicBezTo>
                <a:cubicBezTo>
                  <a:pt x="325120" y="1072656"/>
                  <a:pt x="365125" y="1040271"/>
                  <a:pt x="403860" y="1007251"/>
                </a:cubicBezTo>
                <a:cubicBezTo>
                  <a:pt x="442595" y="974231"/>
                  <a:pt x="480695" y="937401"/>
                  <a:pt x="518160" y="896761"/>
                </a:cubicBezTo>
                <a:cubicBezTo>
                  <a:pt x="555625" y="856121"/>
                  <a:pt x="597535" y="809766"/>
                  <a:pt x="628650" y="763411"/>
                </a:cubicBezTo>
                <a:cubicBezTo>
                  <a:pt x="659765" y="717056"/>
                  <a:pt x="679450" y="664351"/>
                  <a:pt x="704850" y="618631"/>
                </a:cubicBezTo>
                <a:cubicBezTo>
                  <a:pt x="730250" y="572911"/>
                  <a:pt x="753110" y="539256"/>
                  <a:pt x="781050" y="489091"/>
                </a:cubicBezTo>
                <a:cubicBezTo>
                  <a:pt x="808990" y="438926"/>
                  <a:pt x="841375" y="365901"/>
                  <a:pt x="872490" y="317641"/>
                </a:cubicBezTo>
                <a:cubicBezTo>
                  <a:pt x="903605" y="269381"/>
                  <a:pt x="927100" y="239536"/>
                  <a:pt x="967740" y="199531"/>
                </a:cubicBezTo>
                <a:cubicBezTo>
                  <a:pt x="1008380" y="159526"/>
                  <a:pt x="1056640" y="107456"/>
                  <a:pt x="1116330" y="77611"/>
                </a:cubicBezTo>
                <a:cubicBezTo>
                  <a:pt x="1176020" y="47766"/>
                  <a:pt x="1251585" y="33161"/>
                  <a:pt x="1325880" y="20461"/>
                </a:cubicBezTo>
                <a:cubicBezTo>
                  <a:pt x="1400175" y="7761"/>
                  <a:pt x="1488440" y="4586"/>
                  <a:pt x="1562100" y="1411"/>
                </a:cubicBezTo>
                <a:cubicBezTo>
                  <a:pt x="1635760" y="-1764"/>
                  <a:pt x="1767840" y="1411"/>
                  <a:pt x="1767840" y="1411"/>
                </a:cubicBezTo>
                <a:cubicBezTo>
                  <a:pt x="1835150" y="1411"/>
                  <a:pt x="1920240" y="24271"/>
                  <a:pt x="1965960" y="141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B69951-C10E-415A-E09C-CD80A388E9D4}"/>
              </a:ext>
            </a:extLst>
          </p:cNvPr>
          <p:cNvSpPr/>
          <p:nvPr/>
        </p:nvSpPr>
        <p:spPr>
          <a:xfrm>
            <a:off x="8858633" y="5119997"/>
            <a:ext cx="496276" cy="16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LET’S BUILD NEURAL NETWORKS!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AC0C78F9-E54C-94F5-0AD8-9059D07C79B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55B465-DD02-6905-49D6-C17035F74168}"/>
              </a:ext>
            </a:extLst>
          </p:cNvPr>
          <p:cNvSpPr txBox="1">
            <a:spLocks/>
          </p:cNvSpPr>
          <p:nvPr/>
        </p:nvSpPr>
        <p:spPr>
          <a:xfrm>
            <a:off x="99556" y="490944"/>
            <a:ext cx="6021600" cy="114285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CA" sz="22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718439-30FF-D51C-89DE-2AA58E74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451" y="1232490"/>
            <a:ext cx="1981200" cy="1981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1F50C-34D7-806F-01F9-ACE98C97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04" y="1633795"/>
            <a:ext cx="8375778" cy="4682605"/>
          </a:xfrm>
          <a:prstGeom prst="rect">
            <a:avLst/>
          </a:prstGeom>
          <a:ln w="38100">
            <a:solidFill>
              <a:srgbClr val="E7C24C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2973F-4155-5F78-0B99-1D7F361C2247}"/>
              </a:ext>
            </a:extLst>
          </p:cNvPr>
          <p:cNvSpPr txBox="1"/>
          <p:nvPr/>
        </p:nvSpPr>
        <p:spPr>
          <a:xfrm>
            <a:off x="3137971" y="1225591"/>
            <a:ext cx="6276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US" dirty="0">
                <a:hlinkClick r:id="rId6"/>
              </a:rPr>
              <a:t>https://playground.tensorflow.org/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4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COMPUTER VISION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AC0C78F9-E54C-94F5-0AD8-9059D07C79B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55B465-DD02-6905-49D6-C17035F74168}"/>
              </a:ext>
            </a:extLst>
          </p:cNvPr>
          <p:cNvSpPr txBox="1">
            <a:spLocks/>
          </p:cNvSpPr>
          <p:nvPr/>
        </p:nvSpPr>
        <p:spPr>
          <a:xfrm>
            <a:off x="99556" y="490944"/>
            <a:ext cx="6021600" cy="114285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CA" sz="2200" b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6BD4A-7DB0-C319-1783-84D940B310E9}"/>
              </a:ext>
            </a:extLst>
          </p:cNvPr>
          <p:cNvSpPr txBox="1"/>
          <p:nvPr/>
        </p:nvSpPr>
        <p:spPr>
          <a:xfrm>
            <a:off x="99556" y="1163010"/>
            <a:ext cx="120058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Computer vision is a field of AI that enables computers to understand the visual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Computer vision systems can identify, classify, and process objects or scenes using images from cameras and videos in a way that mimics human 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Applications: </a:t>
            </a:r>
            <a:r>
              <a:rPr lang="en-US" dirty="0">
                <a:latin typeface="Montserrat" panose="00000500000000000000" pitchFamily="2" charset="0"/>
              </a:rPr>
              <a:t>healthcare (medical image analysis), automotive (autonomous driving), security (facial recognition).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6A948-FCFF-2CEA-8CF1-2A4361390BF9}"/>
              </a:ext>
            </a:extLst>
          </p:cNvPr>
          <p:cNvSpPr txBox="1"/>
          <p:nvPr/>
        </p:nvSpPr>
        <p:spPr>
          <a:xfrm>
            <a:off x="99554" y="2736547"/>
            <a:ext cx="4368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latin typeface="Montserrat" panose="00000500000000000000" pitchFamily="2" charset="0"/>
              </a:rPr>
              <a:t>Image Recognition</a:t>
            </a:r>
          </a:p>
          <a:p>
            <a:pPr algn="ctr"/>
            <a:r>
              <a:rPr lang="en-US" altLang="en-US" dirty="0">
                <a:latin typeface="Montserrat" panose="00000500000000000000" pitchFamily="2" charset="0"/>
              </a:rPr>
              <a:t>Identifies objects in images, such as recognizing faces &amp;  animals.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0400A8-9C70-7C2B-0C2F-8F3824E60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90" y="4071325"/>
            <a:ext cx="2295731" cy="2295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667B0F-009F-5CA6-D995-B7515E25B5AA}"/>
              </a:ext>
            </a:extLst>
          </p:cNvPr>
          <p:cNvSpPr txBox="1"/>
          <p:nvPr/>
        </p:nvSpPr>
        <p:spPr>
          <a:xfrm>
            <a:off x="4468193" y="2742302"/>
            <a:ext cx="3947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latin typeface="Montserrat" panose="00000500000000000000" pitchFamily="2" charset="0"/>
              </a:rPr>
              <a:t>Object Detection </a:t>
            </a:r>
          </a:p>
          <a:p>
            <a:pPr algn="ctr"/>
            <a:r>
              <a:rPr lang="en-US" altLang="en-US" dirty="0">
                <a:latin typeface="Montserrat" panose="00000500000000000000" pitchFamily="2" charset="0"/>
              </a:rPr>
              <a:t>Locates objects like finding pedestrians for self-driving cars.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EBE1C-1E7E-C69E-D0F5-24B9E9DBB73B}"/>
              </a:ext>
            </a:extLst>
          </p:cNvPr>
          <p:cNvSpPr txBox="1"/>
          <p:nvPr/>
        </p:nvSpPr>
        <p:spPr>
          <a:xfrm>
            <a:off x="8422189" y="2742302"/>
            <a:ext cx="3947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latin typeface="Montserrat" panose="00000500000000000000" pitchFamily="2" charset="0"/>
              </a:rPr>
              <a:t>Semantic Segmentation</a:t>
            </a:r>
          </a:p>
          <a:p>
            <a:pPr algn="ctr"/>
            <a:r>
              <a:rPr lang="en-US" altLang="en-US" dirty="0">
                <a:latin typeface="Montserrat" panose="00000500000000000000" pitchFamily="2" charset="0"/>
              </a:rPr>
              <a:t>Divides images into segments.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9BE9AB-8CC6-696D-D350-C686A098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550" y="4038888"/>
            <a:ext cx="2295731" cy="2295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DF1A7-7CBC-5F43-3236-D46D5DDA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971" y="4038888"/>
            <a:ext cx="2295731" cy="22957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AACEE0-C7AF-C806-351C-2C2C0C12C869}"/>
              </a:ext>
            </a:extLst>
          </p:cNvPr>
          <p:cNvSpPr txBox="1"/>
          <p:nvPr/>
        </p:nvSpPr>
        <p:spPr>
          <a:xfrm>
            <a:off x="1865391" y="6344871"/>
            <a:ext cx="82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i="1" dirty="0">
                <a:latin typeface="Montserrat" panose="00000500000000000000" pitchFamily="2" charset="0"/>
              </a:rPr>
              <a:t>Dog!</a:t>
            </a:r>
            <a:endParaRPr lang="en-US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6E4C3-AE49-A7FD-0F17-ABD3AD275ABE}"/>
              </a:ext>
            </a:extLst>
          </p:cNvPr>
          <p:cNvSpPr/>
          <p:nvPr/>
        </p:nvSpPr>
        <p:spPr>
          <a:xfrm>
            <a:off x="6229350" y="4924425"/>
            <a:ext cx="876300" cy="1057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B45178F-622E-FA91-C326-6AF504B850B1}"/>
              </a:ext>
            </a:extLst>
          </p:cNvPr>
          <p:cNvSpPr/>
          <p:nvPr/>
        </p:nvSpPr>
        <p:spPr>
          <a:xfrm>
            <a:off x="10039350" y="5003006"/>
            <a:ext cx="833438" cy="897076"/>
          </a:xfrm>
          <a:custGeom>
            <a:avLst/>
            <a:gdLst>
              <a:gd name="connsiteX0" fmla="*/ 314325 w 833438"/>
              <a:gd name="connsiteY0" fmla="*/ 276225 h 897076"/>
              <a:gd name="connsiteX1" fmla="*/ 314325 w 833438"/>
              <a:gd name="connsiteY1" fmla="*/ 276225 h 897076"/>
              <a:gd name="connsiteX2" fmla="*/ 257175 w 833438"/>
              <a:gd name="connsiteY2" fmla="*/ 288132 h 897076"/>
              <a:gd name="connsiteX3" fmla="*/ 223838 w 833438"/>
              <a:gd name="connsiteY3" fmla="*/ 228600 h 897076"/>
              <a:gd name="connsiteX4" fmla="*/ 197644 w 833438"/>
              <a:gd name="connsiteY4" fmla="*/ 121444 h 897076"/>
              <a:gd name="connsiteX5" fmla="*/ 245269 w 833438"/>
              <a:gd name="connsiteY5" fmla="*/ 57150 h 897076"/>
              <a:gd name="connsiteX6" fmla="*/ 307181 w 833438"/>
              <a:gd name="connsiteY6" fmla="*/ 57150 h 897076"/>
              <a:gd name="connsiteX7" fmla="*/ 369094 w 833438"/>
              <a:gd name="connsiteY7" fmla="*/ 23813 h 897076"/>
              <a:gd name="connsiteX8" fmla="*/ 423863 w 833438"/>
              <a:gd name="connsiteY8" fmla="*/ 11907 h 897076"/>
              <a:gd name="connsiteX9" fmla="*/ 483394 w 833438"/>
              <a:gd name="connsiteY9" fmla="*/ 2382 h 897076"/>
              <a:gd name="connsiteX10" fmla="*/ 531019 w 833438"/>
              <a:gd name="connsiteY10" fmla="*/ 0 h 897076"/>
              <a:gd name="connsiteX11" fmla="*/ 542925 w 833438"/>
              <a:gd name="connsiteY11" fmla="*/ 0 h 897076"/>
              <a:gd name="connsiteX12" fmla="*/ 647700 w 833438"/>
              <a:gd name="connsiteY12" fmla="*/ 21432 h 897076"/>
              <a:gd name="connsiteX13" fmla="*/ 671513 w 833438"/>
              <a:gd name="connsiteY13" fmla="*/ 38100 h 897076"/>
              <a:gd name="connsiteX14" fmla="*/ 685800 w 833438"/>
              <a:gd name="connsiteY14" fmla="*/ 54769 h 897076"/>
              <a:gd name="connsiteX15" fmla="*/ 697706 w 833438"/>
              <a:gd name="connsiteY15" fmla="*/ 64294 h 897076"/>
              <a:gd name="connsiteX16" fmla="*/ 721519 w 833438"/>
              <a:gd name="connsiteY16" fmla="*/ 76200 h 897076"/>
              <a:gd name="connsiteX17" fmla="*/ 735806 w 833438"/>
              <a:gd name="connsiteY17" fmla="*/ 90488 h 897076"/>
              <a:gd name="connsiteX18" fmla="*/ 747713 w 833438"/>
              <a:gd name="connsiteY18" fmla="*/ 107157 h 897076"/>
              <a:gd name="connsiteX19" fmla="*/ 754856 w 833438"/>
              <a:gd name="connsiteY19" fmla="*/ 126207 h 897076"/>
              <a:gd name="connsiteX20" fmla="*/ 833438 w 833438"/>
              <a:gd name="connsiteY20" fmla="*/ 173832 h 897076"/>
              <a:gd name="connsiteX21" fmla="*/ 833438 w 833438"/>
              <a:gd name="connsiteY21" fmla="*/ 247650 h 897076"/>
              <a:gd name="connsiteX22" fmla="*/ 790575 w 833438"/>
              <a:gd name="connsiteY22" fmla="*/ 323850 h 897076"/>
              <a:gd name="connsiteX23" fmla="*/ 759619 w 833438"/>
              <a:gd name="connsiteY23" fmla="*/ 361950 h 897076"/>
              <a:gd name="connsiteX24" fmla="*/ 742950 w 833438"/>
              <a:gd name="connsiteY24" fmla="*/ 376238 h 897076"/>
              <a:gd name="connsiteX25" fmla="*/ 704850 w 833438"/>
              <a:gd name="connsiteY25" fmla="*/ 342900 h 897076"/>
              <a:gd name="connsiteX26" fmla="*/ 669131 w 833438"/>
              <a:gd name="connsiteY26" fmla="*/ 364332 h 897076"/>
              <a:gd name="connsiteX27" fmla="*/ 666750 w 833438"/>
              <a:gd name="connsiteY27" fmla="*/ 409575 h 897076"/>
              <a:gd name="connsiteX28" fmla="*/ 666750 w 833438"/>
              <a:gd name="connsiteY28" fmla="*/ 464344 h 897076"/>
              <a:gd name="connsiteX29" fmla="*/ 676275 w 833438"/>
              <a:gd name="connsiteY29" fmla="*/ 488157 h 897076"/>
              <a:gd name="connsiteX30" fmla="*/ 676275 w 833438"/>
              <a:gd name="connsiteY30" fmla="*/ 488157 h 897076"/>
              <a:gd name="connsiteX31" fmla="*/ 683419 w 833438"/>
              <a:gd name="connsiteY31" fmla="*/ 695325 h 897076"/>
              <a:gd name="connsiteX32" fmla="*/ 661988 w 833438"/>
              <a:gd name="connsiteY32" fmla="*/ 773907 h 897076"/>
              <a:gd name="connsiteX33" fmla="*/ 638175 w 833438"/>
              <a:gd name="connsiteY33" fmla="*/ 785813 h 897076"/>
              <a:gd name="connsiteX34" fmla="*/ 619125 w 833438"/>
              <a:gd name="connsiteY34" fmla="*/ 797719 h 897076"/>
              <a:gd name="connsiteX35" fmla="*/ 564356 w 833438"/>
              <a:gd name="connsiteY35" fmla="*/ 816769 h 897076"/>
              <a:gd name="connsiteX36" fmla="*/ 545306 w 833438"/>
              <a:gd name="connsiteY36" fmla="*/ 835819 h 897076"/>
              <a:gd name="connsiteX37" fmla="*/ 526256 w 833438"/>
              <a:gd name="connsiteY37" fmla="*/ 857250 h 897076"/>
              <a:gd name="connsiteX38" fmla="*/ 495300 w 833438"/>
              <a:gd name="connsiteY38" fmla="*/ 869157 h 897076"/>
              <a:gd name="connsiteX39" fmla="*/ 469106 w 833438"/>
              <a:gd name="connsiteY39" fmla="*/ 869157 h 897076"/>
              <a:gd name="connsiteX40" fmla="*/ 459581 w 833438"/>
              <a:gd name="connsiteY40" fmla="*/ 869157 h 897076"/>
              <a:gd name="connsiteX41" fmla="*/ 423863 w 833438"/>
              <a:gd name="connsiteY41" fmla="*/ 864394 h 897076"/>
              <a:gd name="connsiteX42" fmla="*/ 383381 w 833438"/>
              <a:gd name="connsiteY42" fmla="*/ 828675 h 897076"/>
              <a:gd name="connsiteX43" fmla="*/ 366713 w 833438"/>
              <a:gd name="connsiteY43" fmla="*/ 804863 h 897076"/>
              <a:gd name="connsiteX44" fmla="*/ 359569 w 833438"/>
              <a:gd name="connsiteY44" fmla="*/ 790575 h 897076"/>
              <a:gd name="connsiteX45" fmla="*/ 326231 w 833438"/>
              <a:gd name="connsiteY45" fmla="*/ 773907 h 897076"/>
              <a:gd name="connsiteX46" fmla="*/ 323850 w 833438"/>
              <a:gd name="connsiteY46" fmla="*/ 821532 h 897076"/>
              <a:gd name="connsiteX47" fmla="*/ 335756 w 833438"/>
              <a:gd name="connsiteY47" fmla="*/ 862013 h 897076"/>
              <a:gd name="connsiteX48" fmla="*/ 342900 w 833438"/>
              <a:gd name="connsiteY48" fmla="*/ 881063 h 897076"/>
              <a:gd name="connsiteX49" fmla="*/ 278606 w 833438"/>
              <a:gd name="connsiteY49" fmla="*/ 895350 h 897076"/>
              <a:gd name="connsiteX50" fmla="*/ 269081 w 833438"/>
              <a:gd name="connsiteY50" fmla="*/ 895350 h 897076"/>
              <a:gd name="connsiteX51" fmla="*/ 254794 w 833438"/>
              <a:gd name="connsiteY51" fmla="*/ 864394 h 897076"/>
              <a:gd name="connsiteX52" fmla="*/ 245269 w 833438"/>
              <a:gd name="connsiteY52" fmla="*/ 845344 h 897076"/>
              <a:gd name="connsiteX53" fmla="*/ 233363 w 833438"/>
              <a:gd name="connsiteY53" fmla="*/ 814388 h 897076"/>
              <a:gd name="connsiteX54" fmla="*/ 221456 w 833438"/>
              <a:gd name="connsiteY54" fmla="*/ 783432 h 897076"/>
              <a:gd name="connsiteX55" fmla="*/ 209550 w 833438"/>
              <a:gd name="connsiteY55" fmla="*/ 762000 h 897076"/>
              <a:gd name="connsiteX56" fmla="*/ 192881 w 833438"/>
              <a:gd name="connsiteY56" fmla="*/ 726282 h 897076"/>
              <a:gd name="connsiteX57" fmla="*/ 183356 w 833438"/>
              <a:gd name="connsiteY57" fmla="*/ 714375 h 897076"/>
              <a:gd name="connsiteX58" fmla="*/ 178594 w 833438"/>
              <a:gd name="connsiteY58" fmla="*/ 704850 h 897076"/>
              <a:gd name="connsiteX59" fmla="*/ 173831 w 833438"/>
              <a:gd name="connsiteY59" fmla="*/ 697707 h 897076"/>
              <a:gd name="connsiteX60" fmla="*/ 166688 w 833438"/>
              <a:gd name="connsiteY60" fmla="*/ 685800 h 897076"/>
              <a:gd name="connsiteX61" fmla="*/ 152400 w 833438"/>
              <a:gd name="connsiteY61" fmla="*/ 647700 h 897076"/>
              <a:gd name="connsiteX62" fmla="*/ 145256 w 833438"/>
              <a:gd name="connsiteY62" fmla="*/ 621507 h 897076"/>
              <a:gd name="connsiteX63" fmla="*/ 142875 w 833438"/>
              <a:gd name="connsiteY63" fmla="*/ 581025 h 897076"/>
              <a:gd name="connsiteX64" fmla="*/ 138113 w 833438"/>
              <a:gd name="connsiteY64" fmla="*/ 559594 h 897076"/>
              <a:gd name="connsiteX65" fmla="*/ 138113 w 833438"/>
              <a:gd name="connsiteY65" fmla="*/ 538163 h 897076"/>
              <a:gd name="connsiteX66" fmla="*/ 142875 w 833438"/>
              <a:gd name="connsiteY66" fmla="*/ 511969 h 897076"/>
              <a:gd name="connsiteX67" fmla="*/ 159544 w 833438"/>
              <a:gd name="connsiteY67" fmla="*/ 478632 h 897076"/>
              <a:gd name="connsiteX68" fmla="*/ 159544 w 833438"/>
              <a:gd name="connsiteY68" fmla="*/ 469107 h 897076"/>
              <a:gd name="connsiteX69" fmla="*/ 176213 w 833438"/>
              <a:gd name="connsiteY69" fmla="*/ 440532 h 897076"/>
              <a:gd name="connsiteX70" fmla="*/ 185738 w 833438"/>
              <a:gd name="connsiteY70" fmla="*/ 426244 h 897076"/>
              <a:gd name="connsiteX71" fmla="*/ 185738 w 833438"/>
              <a:gd name="connsiteY71" fmla="*/ 426244 h 897076"/>
              <a:gd name="connsiteX72" fmla="*/ 173831 w 833438"/>
              <a:gd name="connsiteY72" fmla="*/ 407194 h 897076"/>
              <a:gd name="connsiteX73" fmla="*/ 164306 w 833438"/>
              <a:gd name="connsiteY73" fmla="*/ 400050 h 897076"/>
              <a:gd name="connsiteX74" fmla="*/ 161925 w 833438"/>
              <a:gd name="connsiteY74" fmla="*/ 397669 h 897076"/>
              <a:gd name="connsiteX75" fmla="*/ 138113 w 833438"/>
              <a:gd name="connsiteY75" fmla="*/ 385763 h 897076"/>
              <a:gd name="connsiteX76" fmla="*/ 114300 w 833438"/>
              <a:gd name="connsiteY76" fmla="*/ 376238 h 897076"/>
              <a:gd name="connsiteX77" fmla="*/ 92869 w 833438"/>
              <a:gd name="connsiteY77" fmla="*/ 361950 h 897076"/>
              <a:gd name="connsiteX78" fmla="*/ 54769 w 833438"/>
              <a:gd name="connsiteY78" fmla="*/ 323850 h 897076"/>
              <a:gd name="connsiteX79" fmla="*/ 52388 w 833438"/>
              <a:gd name="connsiteY79" fmla="*/ 316707 h 897076"/>
              <a:gd name="connsiteX80" fmla="*/ 45244 w 833438"/>
              <a:gd name="connsiteY80" fmla="*/ 309563 h 897076"/>
              <a:gd name="connsiteX81" fmla="*/ 33338 w 833438"/>
              <a:gd name="connsiteY81" fmla="*/ 300038 h 897076"/>
              <a:gd name="connsiteX82" fmla="*/ 26194 w 833438"/>
              <a:gd name="connsiteY82" fmla="*/ 290513 h 897076"/>
              <a:gd name="connsiteX83" fmla="*/ 16669 w 833438"/>
              <a:gd name="connsiteY83" fmla="*/ 257175 h 897076"/>
              <a:gd name="connsiteX84" fmla="*/ 11906 w 833438"/>
              <a:gd name="connsiteY84" fmla="*/ 235744 h 897076"/>
              <a:gd name="connsiteX85" fmla="*/ 4763 w 833438"/>
              <a:gd name="connsiteY85" fmla="*/ 211932 h 897076"/>
              <a:gd name="connsiteX86" fmla="*/ 0 w 833438"/>
              <a:gd name="connsiteY86" fmla="*/ 188119 h 897076"/>
              <a:gd name="connsiteX87" fmla="*/ 0 w 833438"/>
              <a:gd name="connsiteY87" fmla="*/ 188119 h 897076"/>
              <a:gd name="connsiteX88" fmla="*/ 50006 w 833438"/>
              <a:gd name="connsiteY88" fmla="*/ 173832 h 897076"/>
              <a:gd name="connsiteX89" fmla="*/ 66675 w 833438"/>
              <a:gd name="connsiteY89" fmla="*/ 185738 h 897076"/>
              <a:gd name="connsiteX90" fmla="*/ 73819 w 833438"/>
              <a:gd name="connsiteY90" fmla="*/ 192882 h 897076"/>
              <a:gd name="connsiteX91" fmla="*/ 83344 w 833438"/>
              <a:gd name="connsiteY91" fmla="*/ 200025 h 897076"/>
              <a:gd name="connsiteX92" fmla="*/ 83344 w 833438"/>
              <a:gd name="connsiteY92" fmla="*/ 202407 h 897076"/>
              <a:gd name="connsiteX93" fmla="*/ 97631 w 833438"/>
              <a:gd name="connsiteY93" fmla="*/ 228600 h 897076"/>
              <a:gd name="connsiteX94" fmla="*/ 102394 w 833438"/>
              <a:gd name="connsiteY94" fmla="*/ 235744 h 897076"/>
              <a:gd name="connsiteX95" fmla="*/ 107156 w 833438"/>
              <a:gd name="connsiteY95" fmla="*/ 245269 h 897076"/>
              <a:gd name="connsiteX96" fmla="*/ 133350 w 833438"/>
              <a:gd name="connsiteY96" fmla="*/ 254794 h 897076"/>
              <a:gd name="connsiteX97" fmla="*/ 152400 w 833438"/>
              <a:gd name="connsiteY97" fmla="*/ 261938 h 897076"/>
              <a:gd name="connsiteX98" fmla="*/ 157163 w 833438"/>
              <a:gd name="connsiteY98" fmla="*/ 269082 h 897076"/>
              <a:gd name="connsiteX99" fmla="*/ 183356 w 833438"/>
              <a:gd name="connsiteY99" fmla="*/ 283369 h 897076"/>
              <a:gd name="connsiteX100" fmla="*/ 209550 w 833438"/>
              <a:gd name="connsiteY100" fmla="*/ 295275 h 897076"/>
              <a:gd name="connsiteX101" fmla="*/ 223838 w 833438"/>
              <a:gd name="connsiteY101" fmla="*/ 297657 h 897076"/>
              <a:gd name="connsiteX102" fmla="*/ 247650 w 833438"/>
              <a:gd name="connsiteY102" fmla="*/ 316707 h 897076"/>
              <a:gd name="connsiteX103" fmla="*/ 247650 w 833438"/>
              <a:gd name="connsiteY103" fmla="*/ 316707 h 897076"/>
              <a:gd name="connsiteX104" fmla="*/ 271463 w 833438"/>
              <a:gd name="connsiteY104" fmla="*/ 321469 h 897076"/>
              <a:gd name="connsiteX105" fmla="*/ 290513 w 833438"/>
              <a:gd name="connsiteY105" fmla="*/ 326232 h 897076"/>
              <a:gd name="connsiteX106" fmla="*/ 304800 w 833438"/>
              <a:gd name="connsiteY106" fmla="*/ 311944 h 897076"/>
              <a:gd name="connsiteX107" fmla="*/ 314325 w 833438"/>
              <a:gd name="connsiteY107" fmla="*/ 276225 h 89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33438" h="897076">
                <a:moveTo>
                  <a:pt x="314325" y="276225"/>
                </a:moveTo>
                <a:lnTo>
                  <a:pt x="314325" y="276225"/>
                </a:lnTo>
                <a:lnTo>
                  <a:pt x="257175" y="288132"/>
                </a:lnTo>
                <a:lnTo>
                  <a:pt x="223838" y="228600"/>
                </a:lnTo>
                <a:lnTo>
                  <a:pt x="197644" y="121444"/>
                </a:lnTo>
                <a:lnTo>
                  <a:pt x="245269" y="57150"/>
                </a:lnTo>
                <a:lnTo>
                  <a:pt x="307181" y="57150"/>
                </a:lnTo>
                <a:lnTo>
                  <a:pt x="369094" y="23813"/>
                </a:lnTo>
                <a:lnTo>
                  <a:pt x="423863" y="11907"/>
                </a:lnTo>
                <a:lnTo>
                  <a:pt x="483394" y="2382"/>
                </a:lnTo>
                <a:cubicBezTo>
                  <a:pt x="527841" y="-88"/>
                  <a:pt x="511947" y="0"/>
                  <a:pt x="531019" y="0"/>
                </a:cubicBezTo>
                <a:lnTo>
                  <a:pt x="542925" y="0"/>
                </a:lnTo>
                <a:lnTo>
                  <a:pt x="647700" y="21432"/>
                </a:lnTo>
                <a:lnTo>
                  <a:pt x="671513" y="38100"/>
                </a:lnTo>
                <a:lnTo>
                  <a:pt x="685800" y="54769"/>
                </a:lnTo>
                <a:lnTo>
                  <a:pt x="697706" y="64294"/>
                </a:lnTo>
                <a:lnTo>
                  <a:pt x="721519" y="76200"/>
                </a:lnTo>
                <a:lnTo>
                  <a:pt x="735806" y="90488"/>
                </a:lnTo>
                <a:lnTo>
                  <a:pt x="747713" y="107157"/>
                </a:lnTo>
                <a:lnTo>
                  <a:pt x="754856" y="126207"/>
                </a:lnTo>
                <a:lnTo>
                  <a:pt x="833438" y="173832"/>
                </a:lnTo>
                <a:lnTo>
                  <a:pt x="833438" y="247650"/>
                </a:lnTo>
                <a:lnTo>
                  <a:pt x="790575" y="323850"/>
                </a:lnTo>
                <a:lnTo>
                  <a:pt x="759619" y="361950"/>
                </a:lnTo>
                <a:lnTo>
                  <a:pt x="742950" y="376238"/>
                </a:lnTo>
                <a:lnTo>
                  <a:pt x="704850" y="342900"/>
                </a:lnTo>
                <a:lnTo>
                  <a:pt x="669131" y="364332"/>
                </a:lnTo>
                <a:lnTo>
                  <a:pt x="666750" y="409575"/>
                </a:lnTo>
                <a:lnTo>
                  <a:pt x="666750" y="464344"/>
                </a:lnTo>
                <a:cubicBezTo>
                  <a:pt x="676597" y="486501"/>
                  <a:pt x="676275" y="477958"/>
                  <a:pt x="676275" y="488157"/>
                </a:cubicBezTo>
                <a:lnTo>
                  <a:pt x="676275" y="488157"/>
                </a:lnTo>
                <a:lnTo>
                  <a:pt x="683419" y="695325"/>
                </a:lnTo>
                <a:lnTo>
                  <a:pt x="661988" y="773907"/>
                </a:lnTo>
                <a:lnTo>
                  <a:pt x="638175" y="785813"/>
                </a:lnTo>
                <a:lnTo>
                  <a:pt x="619125" y="797719"/>
                </a:lnTo>
                <a:lnTo>
                  <a:pt x="564356" y="816769"/>
                </a:lnTo>
                <a:lnTo>
                  <a:pt x="545306" y="835819"/>
                </a:lnTo>
                <a:lnTo>
                  <a:pt x="526256" y="857250"/>
                </a:lnTo>
                <a:lnTo>
                  <a:pt x="495300" y="869157"/>
                </a:lnTo>
                <a:lnTo>
                  <a:pt x="469106" y="869157"/>
                </a:lnTo>
                <a:lnTo>
                  <a:pt x="459581" y="869157"/>
                </a:lnTo>
                <a:lnTo>
                  <a:pt x="423863" y="864394"/>
                </a:lnTo>
                <a:lnTo>
                  <a:pt x="383381" y="828675"/>
                </a:lnTo>
                <a:lnTo>
                  <a:pt x="366713" y="804863"/>
                </a:lnTo>
                <a:lnTo>
                  <a:pt x="359569" y="790575"/>
                </a:lnTo>
                <a:lnTo>
                  <a:pt x="326231" y="773907"/>
                </a:lnTo>
                <a:lnTo>
                  <a:pt x="323850" y="821532"/>
                </a:lnTo>
                <a:lnTo>
                  <a:pt x="335756" y="862013"/>
                </a:lnTo>
                <a:lnTo>
                  <a:pt x="342900" y="881063"/>
                </a:lnTo>
                <a:cubicBezTo>
                  <a:pt x="311785" y="904399"/>
                  <a:pt x="331787" y="895350"/>
                  <a:pt x="278606" y="895350"/>
                </a:cubicBezTo>
                <a:lnTo>
                  <a:pt x="269081" y="895350"/>
                </a:lnTo>
                <a:cubicBezTo>
                  <a:pt x="256052" y="869293"/>
                  <a:pt x="259981" y="879957"/>
                  <a:pt x="254794" y="864394"/>
                </a:cubicBezTo>
                <a:lnTo>
                  <a:pt x="245269" y="845344"/>
                </a:lnTo>
                <a:lnTo>
                  <a:pt x="233363" y="814388"/>
                </a:lnTo>
                <a:lnTo>
                  <a:pt x="221456" y="783432"/>
                </a:lnTo>
                <a:cubicBezTo>
                  <a:pt x="217487" y="776288"/>
                  <a:pt x="213205" y="769310"/>
                  <a:pt x="209550" y="762000"/>
                </a:cubicBezTo>
                <a:cubicBezTo>
                  <a:pt x="206663" y="756226"/>
                  <a:pt x="197527" y="733583"/>
                  <a:pt x="192881" y="726282"/>
                </a:cubicBezTo>
                <a:cubicBezTo>
                  <a:pt x="190152" y="721994"/>
                  <a:pt x="186175" y="718604"/>
                  <a:pt x="183356" y="714375"/>
                </a:cubicBezTo>
                <a:cubicBezTo>
                  <a:pt x="181387" y="711421"/>
                  <a:pt x="180355" y="707932"/>
                  <a:pt x="178594" y="704850"/>
                </a:cubicBezTo>
                <a:cubicBezTo>
                  <a:pt x="177174" y="702365"/>
                  <a:pt x="175419" y="700088"/>
                  <a:pt x="173831" y="697707"/>
                </a:cubicBezTo>
                <a:lnTo>
                  <a:pt x="166688" y="685800"/>
                </a:lnTo>
                <a:lnTo>
                  <a:pt x="152400" y="647700"/>
                </a:lnTo>
                <a:cubicBezTo>
                  <a:pt x="150019" y="638969"/>
                  <a:pt x="147120" y="630363"/>
                  <a:pt x="145256" y="621507"/>
                </a:cubicBezTo>
                <a:cubicBezTo>
                  <a:pt x="141989" y="605989"/>
                  <a:pt x="142875" y="597000"/>
                  <a:pt x="142875" y="581025"/>
                </a:cubicBezTo>
                <a:lnTo>
                  <a:pt x="138113" y="559594"/>
                </a:lnTo>
                <a:lnTo>
                  <a:pt x="138113" y="538163"/>
                </a:lnTo>
                <a:lnTo>
                  <a:pt x="142875" y="511969"/>
                </a:lnTo>
                <a:cubicBezTo>
                  <a:pt x="158365" y="483572"/>
                  <a:pt x="154018" y="495210"/>
                  <a:pt x="159544" y="478632"/>
                </a:cubicBezTo>
                <a:lnTo>
                  <a:pt x="159544" y="469107"/>
                </a:lnTo>
                <a:cubicBezTo>
                  <a:pt x="181140" y="420514"/>
                  <a:pt x="158930" y="463577"/>
                  <a:pt x="176213" y="440532"/>
                </a:cubicBezTo>
                <a:cubicBezTo>
                  <a:pt x="191649" y="419950"/>
                  <a:pt x="178211" y="433768"/>
                  <a:pt x="185738" y="426244"/>
                </a:cubicBezTo>
                <a:lnTo>
                  <a:pt x="185738" y="426244"/>
                </a:lnTo>
                <a:cubicBezTo>
                  <a:pt x="181769" y="419894"/>
                  <a:pt x="178573" y="412990"/>
                  <a:pt x="173831" y="407194"/>
                </a:cubicBezTo>
                <a:cubicBezTo>
                  <a:pt x="171318" y="404122"/>
                  <a:pt x="167405" y="402529"/>
                  <a:pt x="164306" y="400050"/>
                </a:cubicBezTo>
                <a:cubicBezTo>
                  <a:pt x="163430" y="399349"/>
                  <a:pt x="162719" y="398463"/>
                  <a:pt x="161925" y="397669"/>
                </a:cubicBezTo>
                <a:lnTo>
                  <a:pt x="138113" y="385763"/>
                </a:lnTo>
                <a:lnTo>
                  <a:pt x="114300" y="376238"/>
                </a:lnTo>
                <a:lnTo>
                  <a:pt x="92869" y="361950"/>
                </a:lnTo>
                <a:cubicBezTo>
                  <a:pt x="77554" y="348336"/>
                  <a:pt x="66766" y="340345"/>
                  <a:pt x="54769" y="323850"/>
                </a:cubicBezTo>
                <a:cubicBezTo>
                  <a:pt x="53293" y="321820"/>
                  <a:pt x="53780" y="318795"/>
                  <a:pt x="52388" y="316707"/>
                </a:cubicBezTo>
                <a:cubicBezTo>
                  <a:pt x="50520" y="313905"/>
                  <a:pt x="47778" y="311781"/>
                  <a:pt x="45244" y="309563"/>
                </a:cubicBezTo>
                <a:cubicBezTo>
                  <a:pt x="41419" y="306216"/>
                  <a:pt x="33338" y="300038"/>
                  <a:pt x="33338" y="300038"/>
                </a:cubicBezTo>
                <a:lnTo>
                  <a:pt x="26194" y="290513"/>
                </a:lnTo>
                <a:lnTo>
                  <a:pt x="16669" y="257175"/>
                </a:lnTo>
                <a:lnTo>
                  <a:pt x="11906" y="235744"/>
                </a:lnTo>
                <a:lnTo>
                  <a:pt x="4763" y="211932"/>
                </a:lnTo>
                <a:lnTo>
                  <a:pt x="0" y="188119"/>
                </a:lnTo>
                <a:lnTo>
                  <a:pt x="0" y="188119"/>
                </a:lnTo>
                <a:lnTo>
                  <a:pt x="50006" y="173832"/>
                </a:lnTo>
                <a:cubicBezTo>
                  <a:pt x="55562" y="177801"/>
                  <a:pt x="61343" y="181473"/>
                  <a:pt x="66675" y="185738"/>
                </a:cubicBezTo>
                <a:cubicBezTo>
                  <a:pt x="69305" y="187842"/>
                  <a:pt x="71262" y="190690"/>
                  <a:pt x="73819" y="192882"/>
                </a:cubicBezTo>
                <a:cubicBezTo>
                  <a:pt x="76832" y="195465"/>
                  <a:pt x="83344" y="200025"/>
                  <a:pt x="83344" y="200025"/>
                </a:cubicBezTo>
                <a:lnTo>
                  <a:pt x="83344" y="202407"/>
                </a:lnTo>
                <a:cubicBezTo>
                  <a:pt x="112196" y="242799"/>
                  <a:pt x="86383" y="202356"/>
                  <a:pt x="97631" y="228600"/>
                </a:cubicBezTo>
                <a:cubicBezTo>
                  <a:pt x="98758" y="231231"/>
                  <a:pt x="102394" y="235744"/>
                  <a:pt x="102394" y="235744"/>
                </a:cubicBezTo>
                <a:lnTo>
                  <a:pt x="107156" y="245269"/>
                </a:lnTo>
                <a:cubicBezTo>
                  <a:pt x="112279" y="247190"/>
                  <a:pt x="125797" y="252528"/>
                  <a:pt x="133350" y="254794"/>
                </a:cubicBezTo>
                <a:cubicBezTo>
                  <a:pt x="151460" y="260227"/>
                  <a:pt x="145863" y="255401"/>
                  <a:pt x="152400" y="261938"/>
                </a:cubicBezTo>
                <a:lnTo>
                  <a:pt x="157163" y="269082"/>
                </a:lnTo>
                <a:lnTo>
                  <a:pt x="183356" y="283369"/>
                </a:lnTo>
                <a:lnTo>
                  <a:pt x="209550" y="295275"/>
                </a:lnTo>
                <a:lnTo>
                  <a:pt x="223838" y="297657"/>
                </a:lnTo>
                <a:lnTo>
                  <a:pt x="247650" y="316707"/>
                </a:lnTo>
                <a:lnTo>
                  <a:pt x="247650" y="316707"/>
                </a:lnTo>
                <a:lnTo>
                  <a:pt x="271463" y="321469"/>
                </a:lnTo>
                <a:lnTo>
                  <a:pt x="290513" y="326232"/>
                </a:lnTo>
                <a:lnTo>
                  <a:pt x="304800" y="311944"/>
                </a:lnTo>
                <a:cubicBezTo>
                  <a:pt x="310085" y="280237"/>
                  <a:pt x="309563" y="293025"/>
                  <a:pt x="314325" y="276225"/>
                </a:cubicBezTo>
                <a:close/>
              </a:path>
            </a:pathLst>
          </a:custGeom>
          <a:solidFill>
            <a:srgbClr val="FF0909">
              <a:alpha val="5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7"/>
          <a:stretch/>
        </p:blipFill>
        <p:spPr>
          <a:xfrm>
            <a:off x="1" y="429"/>
            <a:ext cx="12191996" cy="4800172"/>
          </a:xfrm>
          <a:prstGeom prst="rect">
            <a:avLst/>
          </a:prstGeom>
        </p:spPr>
      </p:pic>
      <p:sp>
        <p:nvSpPr>
          <p:cNvPr id="21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THE BIG PICTURE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4708" y="1424753"/>
            <a:ext cx="2544521" cy="4953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  <a:latin typeface="Montserrat" panose="00000500000000000000" pitchFamily="2" charset="0"/>
              </a:rPr>
              <a:t>ARTIFICIAL INTELLIGENCE</a:t>
            </a:r>
          </a:p>
          <a:p>
            <a:pPr algn="ctr"/>
            <a:r>
              <a:rPr lang="en-CA" sz="1600" dirty="0">
                <a:solidFill>
                  <a:schemeClr val="tx1"/>
                </a:solidFill>
                <a:latin typeface="Montserrat" panose="00000500000000000000" pitchFamily="2" charset="0"/>
              </a:rPr>
              <a:t>Science that enables computers to mimic human intelligence. Subfields: Machine Learning, robotics, and computer vision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2451" y="1424753"/>
            <a:ext cx="1782927" cy="4953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  <a:latin typeface="Montserrat" panose="00000500000000000000" pitchFamily="2" charset="0"/>
              </a:rPr>
              <a:t>MACHINE LEARNING</a:t>
            </a:r>
          </a:p>
          <a:p>
            <a:pPr algn="ctr"/>
            <a:r>
              <a:rPr lang="en-CA" sz="1600" dirty="0">
                <a:solidFill>
                  <a:schemeClr val="tx1"/>
                </a:solidFill>
                <a:latin typeface="Montserrat" panose="00000500000000000000" pitchFamily="2" charset="0"/>
              </a:rPr>
              <a:t>Subset of AI that enable machines to improve at tasks with experience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99543" y="1372884"/>
            <a:ext cx="3236614" cy="1371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SUPERVISED LEARNING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  <a:latin typeface="Montserrat" panose="00000500000000000000" pitchFamily="2" charset="0"/>
              </a:rPr>
              <a:t>Training algorithms using labeled input/output data.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58928" y="3296279"/>
            <a:ext cx="3277229" cy="1371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UNSUPERVISED LEARNING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  <a:latin typeface="Montserrat" panose="00000500000000000000" pitchFamily="2" charset="0"/>
              </a:rPr>
              <a:t>Training algorithms with no labeled data. It attempts at discovering hidden patterns on its own.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76245" y="5006153"/>
            <a:ext cx="3242593" cy="1371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REINFORCEMENT LEARNING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  <a:latin typeface="Montserrat" panose="00000500000000000000" pitchFamily="2" charset="0"/>
              </a:rPr>
              <a:t>Algorithm take actions to maximize cumulative reward.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974863" y="3562462"/>
            <a:ext cx="752282" cy="685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ight Arrow 13"/>
          <p:cNvSpPr/>
          <p:nvPr/>
        </p:nvSpPr>
        <p:spPr>
          <a:xfrm>
            <a:off x="5617406" y="1673726"/>
            <a:ext cx="752282" cy="685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/>
          <p:cNvSpPr/>
          <p:nvPr/>
        </p:nvSpPr>
        <p:spPr>
          <a:xfrm>
            <a:off x="9980002" y="1372797"/>
            <a:ext cx="1944988" cy="5322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CLASSIFICATION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003522" y="2183553"/>
            <a:ext cx="1944988" cy="5322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REGRESSION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608756" y="3562462"/>
            <a:ext cx="752282" cy="685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ight Arrow 17"/>
          <p:cNvSpPr/>
          <p:nvPr/>
        </p:nvSpPr>
        <p:spPr>
          <a:xfrm>
            <a:off x="5638330" y="5397543"/>
            <a:ext cx="752282" cy="685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9980002" y="3717594"/>
            <a:ext cx="1944988" cy="5322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CLUSTERING</a:t>
            </a:r>
          </a:p>
        </p:txBody>
      </p:sp>
      <p:sp>
        <p:nvSpPr>
          <p:cNvPr id="3" name="Footer Placeholder 18">
            <a:extLst>
              <a:ext uri="{FF2B5EF4-FFF2-40B4-BE49-F238E27FC236}">
                <a16:creationId xmlns:a16="http://schemas.microsoft.com/office/drawing/2014/main" id="{C8E097CE-CAF9-E122-A351-A8F73D6A447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51861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7"/>
          <a:stretch/>
        </p:blipFill>
        <p:spPr>
          <a:xfrm>
            <a:off x="1" y="429"/>
            <a:ext cx="12191996" cy="48001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24410" y="5074940"/>
            <a:ext cx="1178417" cy="26089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800511" y="3116091"/>
            <a:ext cx="1195852" cy="26089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815162" y="5350533"/>
            <a:ext cx="1187665" cy="26089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815162" y="5654899"/>
            <a:ext cx="1195852" cy="294200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47" y="1195135"/>
            <a:ext cx="11657450" cy="4525963"/>
          </a:xfrm>
        </p:spPr>
        <p:txBody>
          <a:bodyPr>
            <a:normAutofit/>
          </a:bodyPr>
          <a:lstStyle/>
          <a:p>
            <a:r>
              <a:rPr lang="en-CA" sz="1800" dirty="0">
                <a:latin typeface="Montserrat" charset="0"/>
              </a:rPr>
              <a:t>Supervised learning is used to train algorithms using labeled input and output data.</a:t>
            </a:r>
          </a:p>
          <a:p>
            <a:r>
              <a:rPr lang="en-CA" sz="1800" dirty="0">
                <a:latin typeface="Montserrat" charset="0"/>
              </a:rPr>
              <a:t>Performance is assessed by comparing trained model prediction vs. desired output (target labels).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94722" y="4176272"/>
            <a:ext cx="1522557" cy="910802"/>
          </a:xfrm>
          <a:prstGeom prst="roundRect">
            <a:avLst/>
          </a:prstGeom>
          <a:solidFill>
            <a:srgbClr val="E7C24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Montserrat" panose="00000500000000000000" pitchFamily="2" charset="0"/>
              </a:rPr>
              <a:t>AI MODEL</a:t>
            </a:r>
            <a:endParaRPr lang="en-CA" sz="1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6699990" y="4340933"/>
            <a:ext cx="548831" cy="533400"/>
          </a:xfrm>
          <a:prstGeom prst="rightArrow">
            <a:avLst/>
          </a:prstGeom>
          <a:solidFill>
            <a:srgbClr val="E7C24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6974405" y="2081185"/>
            <a:ext cx="298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400" b="1" dirty="0">
                <a:latin typeface="Montserrat" panose="00000500000000000000" pitchFamily="2" charset="0"/>
                <a:ea typeface="Arial" charset="0"/>
                <a:cs typeface="Arial" charset="0"/>
              </a:rPr>
              <a:t>DESIRED OUTPUT</a:t>
            </a:r>
          </a:p>
          <a:p>
            <a:pPr algn="ctr">
              <a:lnSpc>
                <a:spcPct val="100000"/>
              </a:lnSpc>
              <a:buSzPct val="120000"/>
            </a:pPr>
            <a:r>
              <a:rPr lang="en-US" sz="1400" b="1" dirty="0">
                <a:latin typeface="Montserrat" panose="00000500000000000000" pitchFamily="2" charset="0"/>
                <a:ea typeface="Arial" charset="0"/>
                <a:cs typeface="Arial" charset="0"/>
              </a:rPr>
              <a:t>TARGET CLASSES (LABELS)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76522" y="3116091"/>
            <a:ext cx="1962508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T-SHIRT/TOP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TROUSER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PULLOVER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DRESS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COAT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SANDAL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SHIRT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SNEAKER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BAG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ANKLE BOOT</a:t>
            </a:r>
            <a:endParaRPr lang="en-CA" sz="1200" b="1" dirty="0"/>
          </a:p>
        </p:txBody>
      </p:sp>
      <p:sp>
        <p:nvSpPr>
          <p:cNvPr id="15" name="Left Brace 14"/>
          <p:cNvSpPr/>
          <p:nvPr/>
        </p:nvSpPr>
        <p:spPr>
          <a:xfrm>
            <a:off x="7537823" y="2676151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Left Brace 15"/>
          <p:cNvSpPr/>
          <p:nvPr/>
        </p:nvSpPr>
        <p:spPr>
          <a:xfrm rot="10800000">
            <a:off x="8701452" y="2693064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3418541"/>
            <a:ext cx="1344442" cy="12774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395" y="3385676"/>
            <a:ext cx="1344168" cy="128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69" y="4719728"/>
            <a:ext cx="1279478" cy="1284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719" y="4719728"/>
            <a:ext cx="1333996" cy="1250331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492486" y="4385803"/>
            <a:ext cx="548039" cy="503223"/>
          </a:xfrm>
          <a:prstGeom prst="rightArrow">
            <a:avLst/>
          </a:prstGeom>
          <a:solidFill>
            <a:srgbClr val="E7C24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2615040" y="2810403"/>
            <a:ext cx="1358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Montserrat" panose="00000500000000000000" pitchFamily="2" charset="0"/>
                <a:ea typeface="Arial" charset="0"/>
                <a:cs typeface="Arial" charset="0"/>
              </a:rPr>
              <a:t>INPUT DATA</a:t>
            </a:r>
          </a:p>
        </p:txBody>
      </p:sp>
      <p:sp>
        <p:nvSpPr>
          <p:cNvPr id="27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SUPERVISED LEARNING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BE780D22-F8F1-C2F8-2028-71D9ECB44AD7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96323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  <p:bldP spid="20" grpId="0" animBg="1"/>
      <p:bldP spid="9" grpId="0" animBg="1"/>
      <p:bldP spid="12" grpId="0" animBg="1"/>
      <p:bldP spid="13" grpId="0"/>
      <p:bldP spid="14" grpId="0"/>
      <p:bldP spid="15" grpId="0" animBg="1"/>
      <p:bldP spid="16" grpId="0" animBg="1"/>
      <p:bldP spid="26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7"/>
          <a:stretch/>
        </p:blipFill>
        <p:spPr>
          <a:xfrm>
            <a:off x="1" y="429"/>
            <a:ext cx="12191996" cy="4800172"/>
          </a:xfrm>
          <a:prstGeom prst="rect">
            <a:avLst/>
          </a:prstGeom>
        </p:spPr>
      </p:pic>
      <p:sp>
        <p:nvSpPr>
          <p:cNvPr id="8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97" y="1290143"/>
            <a:ext cx="11462603" cy="45259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tserrat" charset="0"/>
              </a:rPr>
              <a:t>Unsupervised learning is a type of machine learning that analyzes data without predefined labels to discover hidden patterns or structures. </a:t>
            </a:r>
          </a:p>
          <a:p>
            <a:r>
              <a:rPr lang="en-US" sz="1800" dirty="0">
                <a:latin typeface="Montserrat" charset="0"/>
              </a:rPr>
              <a:t>In unsupervised learning, the absence of feedback means that the model doesn't receive explicit guidance on whether its outputs are correct or incorrect</a:t>
            </a:r>
            <a:endParaRPr lang="en-CA" sz="1800" dirty="0">
              <a:latin typeface="Montserra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91125" y="3768517"/>
            <a:ext cx="1437927" cy="870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/>
              <a:t>MODEL</a:t>
            </a:r>
            <a:endParaRPr lang="en-CA" sz="1200" b="1" dirty="0"/>
          </a:p>
        </p:txBody>
      </p:sp>
      <p:sp>
        <p:nvSpPr>
          <p:cNvPr id="12" name="Right Arrow 11"/>
          <p:cNvSpPr/>
          <p:nvPr/>
        </p:nvSpPr>
        <p:spPr>
          <a:xfrm>
            <a:off x="6682080" y="3916930"/>
            <a:ext cx="54883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ight Arrow 25"/>
          <p:cNvSpPr/>
          <p:nvPr/>
        </p:nvSpPr>
        <p:spPr>
          <a:xfrm>
            <a:off x="4618894" y="3958114"/>
            <a:ext cx="548039" cy="503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ounded Rectangle 1"/>
          <p:cNvSpPr/>
          <p:nvPr/>
        </p:nvSpPr>
        <p:spPr>
          <a:xfrm>
            <a:off x="3831443" y="3770304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ounded Rectangle 26"/>
          <p:cNvSpPr/>
          <p:nvPr/>
        </p:nvSpPr>
        <p:spPr>
          <a:xfrm>
            <a:off x="3931888" y="4133913"/>
            <a:ext cx="173970" cy="264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ounded Rectangle 27"/>
          <p:cNvSpPr/>
          <p:nvPr/>
        </p:nvSpPr>
        <p:spPr>
          <a:xfrm>
            <a:off x="4073520" y="3868431"/>
            <a:ext cx="271623" cy="26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ounded Rectangle 28"/>
          <p:cNvSpPr/>
          <p:nvPr/>
        </p:nvSpPr>
        <p:spPr>
          <a:xfrm>
            <a:off x="4008499" y="4495221"/>
            <a:ext cx="239359" cy="6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ounded Rectangle 29"/>
          <p:cNvSpPr/>
          <p:nvPr/>
        </p:nvSpPr>
        <p:spPr>
          <a:xfrm>
            <a:off x="3303497" y="3790849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ounded Rectangle 30"/>
          <p:cNvSpPr/>
          <p:nvPr/>
        </p:nvSpPr>
        <p:spPr>
          <a:xfrm>
            <a:off x="3564352" y="3635906"/>
            <a:ext cx="228599" cy="143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ounded Rectangle 31"/>
          <p:cNvSpPr/>
          <p:nvPr/>
        </p:nvSpPr>
        <p:spPr>
          <a:xfrm>
            <a:off x="3590546" y="3884313"/>
            <a:ext cx="263245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5-Point Star 3"/>
          <p:cNvSpPr/>
          <p:nvPr/>
        </p:nvSpPr>
        <p:spPr>
          <a:xfrm>
            <a:off x="3682290" y="4810894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5-Point Star 32"/>
          <p:cNvSpPr/>
          <p:nvPr/>
        </p:nvSpPr>
        <p:spPr>
          <a:xfrm>
            <a:off x="3983843" y="472276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5-Point Star 33"/>
          <p:cNvSpPr/>
          <p:nvPr/>
        </p:nvSpPr>
        <p:spPr>
          <a:xfrm>
            <a:off x="3396530" y="368385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5-Point Star 34"/>
          <p:cNvSpPr/>
          <p:nvPr/>
        </p:nvSpPr>
        <p:spPr>
          <a:xfrm>
            <a:off x="3720946" y="401583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5-Point Star 35"/>
          <p:cNvSpPr/>
          <p:nvPr/>
        </p:nvSpPr>
        <p:spPr>
          <a:xfrm>
            <a:off x="4254665" y="383113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5-Point Star 36"/>
          <p:cNvSpPr/>
          <p:nvPr/>
        </p:nvSpPr>
        <p:spPr>
          <a:xfrm>
            <a:off x="3058344" y="427182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5-Point Star 37"/>
          <p:cNvSpPr/>
          <p:nvPr/>
        </p:nvSpPr>
        <p:spPr>
          <a:xfrm>
            <a:off x="3329166" y="338019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/>
          <p:cNvSpPr/>
          <p:nvPr/>
        </p:nvSpPr>
        <p:spPr>
          <a:xfrm>
            <a:off x="3526643" y="4133913"/>
            <a:ext cx="155647" cy="2643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3735334" y="4024470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139663" y="4295375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3575124" y="347468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3393670" y="4035122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3871337" y="3788452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3049971" y="3924124"/>
            <a:ext cx="274395" cy="2051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ross 5"/>
          <p:cNvSpPr/>
          <p:nvPr/>
        </p:nvSpPr>
        <p:spPr>
          <a:xfrm>
            <a:off x="3682290" y="4564449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ross 44"/>
          <p:cNvSpPr/>
          <p:nvPr/>
        </p:nvSpPr>
        <p:spPr>
          <a:xfrm>
            <a:off x="4295786" y="451167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ross 45"/>
          <p:cNvSpPr/>
          <p:nvPr/>
        </p:nvSpPr>
        <p:spPr>
          <a:xfrm>
            <a:off x="3160966" y="3485571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ross 46"/>
          <p:cNvSpPr/>
          <p:nvPr/>
        </p:nvSpPr>
        <p:spPr>
          <a:xfrm>
            <a:off x="3774462" y="3432795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ross 47"/>
          <p:cNvSpPr/>
          <p:nvPr/>
        </p:nvSpPr>
        <p:spPr>
          <a:xfrm>
            <a:off x="3379685" y="501267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Cross 48"/>
          <p:cNvSpPr/>
          <p:nvPr/>
        </p:nvSpPr>
        <p:spPr>
          <a:xfrm>
            <a:off x="3993181" y="4959897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Cross 49"/>
          <p:cNvSpPr/>
          <p:nvPr/>
        </p:nvSpPr>
        <p:spPr>
          <a:xfrm>
            <a:off x="8314986" y="2981679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Cross 50"/>
          <p:cNvSpPr/>
          <p:nvPr/>
        </p:nvSpPr>
        <p:spPr>
          <a:xfrm>
            <a:off x="8928482" y="292890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ross 51"/>
          <p:cNvSpPr/>
          <p:nvPr/>
        </p:nvSpPr>
        <p:spPr>
          <a:xfrm>
            <a:off x="7950481" y="2790902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Cross 52"/>
          <p:cNvSpPr/>
          <p:nvPr/>
        </p:nvSpPr>
        <p:spPr>
          <a:xfrm>
            <a:off x="8563977" y="2738126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Cross 53"/>
          <p:cNvSpPr/>
          <p:nvPr/>
        </p:nvSpPr>
        <p:spPr>
          <a:xfrm>
            <a:off x="8012381" y="342990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ross 54"/>
          <p:cNvSpPr/>
          <p:nvPr/>
        </p:nvSpPr>
        <p:spPr>
          <a:xfrm>
            <a:off x="8625877" y="3377127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8300543" y="4796737"/>
            <a:ext cx="155647" cy="2643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8509234" y="4687294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8913563" y="4958199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8349024" y="4137510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8167570" y="469794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8645237" y="445127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7823871" y="4586948"/>
            <a:ext cx="274395" cy="2051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5-Point Star 62"/>
          <p:cNvSpPr/>
          <p:nvPr/>
        </p:nvSpPr>
        <p:spPr>
          <a:xfrm>
            <a:off x="7825128" y="611029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5-Point Star 63"/>
          <p:cNvSpPr/>
          <p:nvPr/>
        </p:nvSpPr>
        <p:spPr>
          <a:xfrm>
            <a:off x="8126681" y="6022165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5-Point Star 64"/>
          <p:cNvSpPr/>
          <p:nvPr/>
        </p:nvSpPr>
        <p:spPr>
          <a:xfrm>
            <a:off x="7518144" y="551127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5-Point Star 65"/>
          <p:cNvSpPr/>
          <p:nvPr/>
        </p:nvSpPr>
        <p:spPr>
          <a:xfrm>
            <a:off x="7842560" y="584325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5-Point Star 66"/>
          <p:cNvSpPr/>
          <p:nvPr/>
        </p:nvSpPr>
        <p:spPr>
          <a:xfrm>
            <a:off x="8376279" y="565855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5-Point Star 67"/>
          <p:cNvSpPr/>
          <p:nvPr/>
        </p:nvSpPr>
        <p:spPr>
          <a:xfrm>
            <a:off x="7201182" y="5571231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5-Point Star 68"/>
          <p:cNvSpPr/>
          <p:nvPr/>
        </p:nvSpPr>
        <p:spPr>
          <a:xfrm>
            <a:off x="7450780" y="5207622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10080171" y="3915089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ounded Rectangle 70"/>
          <p:cNvSpPr/>
          <p:nvPr/>
        </p:nvSpPr>
        <p:spPr>
          <a:xfrm>
            <a:off x="10180616" y="4278698"/>
            <a:ext cx="173970" cy="264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ounded Rectangle 71"/>
          <p:cNvSpPr/>
          <p:nvPr/>
        </p:nvSpPr>
        <p:spPr>
          <a:xfrm>
            <a:off x="10322248" y="4013216"/>
            <a:ext cx="271623" cy="26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Rounded Rectangle 72"/>
          <p:cNvSpPr/>
          <p:nvPr/>
        </p:nvSpPr>
        <p:spPr>
          <a:xfrm>
            <a:off x="10257227" y="4640006"/>
            <a:ext cx="239359" cy="6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ounded Rectangle 73"/>
          <p:cNvSpPr/>
          <p:nvPr/>
        </p:nvSpPr>
        <p:spPr>
          <a:xfrm>
            <a:off x="9552225" y="3935634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ounded Rectangle 74"/>
          <p:cNvSpPr/>
          <p:nvPr/>
        </p:nvSpPr>
        <p:spPr>
          <a:xfrm>
            <a:off x="9813080" y="3780691"/>
            <a:ext cx="228599" cy="143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ounded Rectangle 75"/>
          <p:cNvSpPr/>
          <p:nvPr/>
        </p:nvSpPr>
        <p:spPr>
          <a:xfrm>
            <a:off x="9839274" y="4029098"/>
            <a:ext cx="263245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3057290" y="2899661"/>
            <a:ext cx="1358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Montserrat" panose="00000500000000000000" pitchFamily="2" charset="0"/>
                <a:ea typeface="Arial" charset="0"/>
                <a:cs typeface="Arial" charset="0"/>
              </a:rPr>
              <a:t>INPUT DATA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865982" y="2400515"/>
            <a:ext cx="1742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Montserrat" panose="00000500000000000000" pitchFamily="2" charset="0"/>
                <a:ea typeface="Arial" charset="0"/>
                <a:cs typeface="Arial" charset="0"/>
              </a:rPr>
              <a:t>DATA CLUSTERS</a:t>
            </a:r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CA896D16-D2CF-C992-80F6-1D40D6AA996B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30386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6" grpId="0" animBg="1"/>
      <p:bldP spid="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7"/>
          <a:stretch/>
        </p:blipFill>
        <p:spPr>
          <a:xfrm>
            <a:off x="1" y="429"/>
            <a:ext cx="12191996" cy="4800172"/>
          </a:xfrm>
          <a:prstGeom prst="rect">
            <a:avLst/>
          </a:prstGeom>
        </p:spPr>
      </p:pic>
      <p:sp>
        <p:nvSpPr>
          <p:cNvPr id="17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REINFORCEMENT LEARNING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39768" y="3144981"/>
            <a:ext cx="5396952" cy="320630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5" y="1243697"/>
            <a:ext cx="12191997" cy="452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sz="1800" dirty="0">
                <a:latin typeface="Montserrat" charset="0"/>
              </a:rPr>
              <a:t>Reinforcement learning allows machines to take actions to maximize cumulative reward.</a:t>
            </a:r>
          </a:p>
          <a:p>
            <a:r>
              <a:rPr lang="en-CA" sz="1800" dirty="0">
                <a:latin typeface="Montserrat" charset="0"/>
              </a:rPr>
              <a:t>Reinforcement algorithms learn by trial and error through reward and penalty. </a:t>
            </a:r>
          </a:p>
          <a:p>
            <a:r>
              <a:rPr lang="en-CA" sz="1800" dirty="0">
                <a:latin typeface="Montserrat" charset="0"/>
              </a:rPr>
              <a:t>Two elements: environment and learning agent. </a:t>
            </a:r>
          </a:p>
          <a:p>
            <a:r>
              <a:rPr lang="en-CA" sz="1800" dirty="0">
                <a:latin typeface="Montserrat" charset="0"/>
              </a:rPr>
              <a:t>The environment rewards the agent for correct actions. </a:t>
            </a:r>
          </a:p>
          <a:p>
            <a:r>
              <a:rPr lang="en-CA" sz="1800" dirty="0">
                <a:latin typeface="Montserrat" charset="0"/>
              </a:rPr>
              <a:t>Based on the reward or penalty, </a:t>
            </a:r>
            <a:r>
              <a:rPr lang="en-US" sz="1800" dirty="0">
                <a:latin typeface="Montserrat" charset="0"/>
              </a:rPr>
              <a:t>the agent improves its environmental knowledge to make better decisions</a:t>
            </a:r>
            <a:r>
              <a:rPr lang="en-CA" sz="1800" dirty="0">
                <a:latin typeface="Montserrat" charset="0"/>
              </a:rPr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4098" name="Picture 2" descr="Image result for reinforcement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274089"/>
            <a:ext cx="4267200" cy="277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0614" y="6484307"/>
            <a:ext cx="453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Photo Credit: </a:t>
            </a:r>
            <a:r>
              <a:rPr lang="en-CA" sz="1200" dirty="0">
                <a:hlinkClick r:id="rId5"/>
              </a:rPr>
              <a:t>https://commons.wikimedia.org/wiki/File:Rl_agent.png</a:t>
            </a:r>
            <a:endParaRPr lang="en-CA" sz="1200" dirty="0"/>
          </a:p>
          <a:p>
            <a:endParaRPr lang="en-CA" sz="1200" dirty="0"/>
          </a:p>
        </p:txBody>
      </p:sp>
      <p:pic>
        <p:nvPicPr>
          <p:cNvPr id="4100" name="Picture 4" descr="Image result for bab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23460" y="4097854"/>
            <a:ext cx="1660719" cy="11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andle white background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7" r="14101" b="11304"/>
          <a:stretch/>
        </p:blipFill>
        <p:spPr bwMode="auto">
          <a:xfrm>
            <a:off x="4611740" y="3543616"/>
            <a:ext cx="919683" cy="111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137103" y="3673904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AGENT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15252" y="3149024"/>
            <a:ext cx="1561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ENVIRONMENT</a:t>
            </a:r>
          </a:p>
        </p:txBody>
      </p:sp>
      <p:sp>
        <p:nvSpPr>
          <p:cNvPr id="4" name="Right Arrow 3"/>
          <p:cNvSpPr/>
          <p:nvPr/>
        </p:nvSpPr>
        <p:spPr>
          <a:xfrm rot="19222295">
            <a:off x="3507723" y="4131821"/>
            <a:ext cx="1061042" cy="2988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2841010">
            <a:off x="3468722" y="5065808"/>
            <a:ext cx="1031315" cy="2988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60704" y="3674439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-10 Points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21556" y="4908601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+10 Points</a:t>
            </a:r>
          </a:p>
        </p:txBody>
      </p:sp>
      <p:pic>
        <p:nvPicPr>
          <p:cNvPr id="4104" name="Picture 8" descr="Image result for milk bottle bab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10031">
            <a:off x="4202127" y="4831297"/>
            <a:ext cx="1520921" cy="15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B93ACAE9-8600-A678-B3BB-760685C84307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13184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83"/>
          <a:stretch/>
        </p:blipFill>
        <p:spPr>
          <a:xfrm>
            <a:off x="1" y="428"/>
            <a:ext cx="12191996" cy="106401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LABELED Vs. UNLABELED DATA</a:t>
            </a:r>
            <a:endParaRPr lang="ru-RU" sz="2800" b="1" dirty="0">
              <a:solidFill>
                <a:srgbClr val="292F6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47B9-2BA1-476F-91CF-D213B4E3F807}"/>
              </a:ext>
            </a:extLst>
          </p:cNvPr>
          <p:cNvSpPr txBox="1"/>
          <p:nvPr/>
        </p:nvSpPr>
        <p:spPr>
          <a:xfrm>
            <a:off x="206427" y="1343979"/>
            <a:ext cx="1099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Montserrat" charset="0"/>
              </a:rPr>
              <a:t>There are generally two types of data that we could use to train machine learning models.</a:t>
            </a:r>
            <a:endParaRPr lang="en-US" dirty="0">
              <a:latin typeface="Montserrat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86416" y="1900606"/>
            <a:ext cx="1869989" cy="10379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002060"/>
                </a:solidFill>
              </a:rPr>
              <a:t>LABELED DATASET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50374" y="1900606"/>
            <a:ext cx="1869989" cy="10379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002060"/>
                </a:solidFill>
              </a:rPr>
              <a:t>UNLABELED DATASET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4264" y="3086834"/>
            <a:ext cx="541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292F63"/>
                </a:solidFill>
                <a:latin typeface="Montserrat" charset="0"/>
              </a:rPr>
              <a:t>Labeled data consists of unlabeled data but with a “class” or “tag” associated with it.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1747" y="3080256"/>
            <a:ext cx="5865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292F63"/>
                </a:solidFill>
                <a:latin typeface="Montserrat" charset="0"/>
              </a:rPr>
              <a:t>Unlabeled data consists of data that does not have an explanation (class or tag) associated with it. </a:t>
            </a:r>
          </a:p>
        </p:txBody>
      </p:sp>
      <p:pic>
        <p:nvPicPr>
          <p:cNvPr id="1026" name="Picture 2" descr="Grey and White Short Fur C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6" y="3979954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540" y="6298020"/>
            <a:ext cx="11697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Photo Credit: </a:t>
            </a:r>
            <a:r>
              <a:rPr lang="en-CA" sz="1200" dirty="0">
                <a:hlinkClick r:id="rId4"/>
              </a:rPr>
              <a:t>https://www.pexels.com/photo/grey-and-white-short-fur-cat-104827/</a:t>
            </a:r>
            <a:endParaRPr lang="en-C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Photo Credit: </a:t>
            </a:r>
            <a:r>
              <a:rPr lang="en-CA" sz="1200" dirty="0">
                <a:hlinkClick r:id="rId5"/>
              </a:rPr>
              <a:t>https://www.pexels.com/photo/portrait-of-a-dog-257540/</a:t>
            </a:r>
            <a:endParaRPr lang="en-C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/>
          </a:p>
        </p:txBody>
      </p:sp>
      <p:pic>
        <p:nvPicPr>
          <p:cNvPr id="1030" name="Picture 6" descr="Portrait of a Do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79" y="3979954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rey and White Short Fur C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69" y="3925418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9880" y="5363173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2"/>
                </a:solidFill>
              </a:rPr>
              <a:t>LABEL = “CAT”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78715" y="53669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2"/>
                </a:solidFill>
              </a:rPr>
              <a:t>LABEL = “DOG”</a:t>
            </a:r>
          </a:p>
        </p:txBody>
      </p:sp>
      <p:cxnSp>
        <p:nvCxnSpPr>
          <p:cNvPr id="21" name="Curved Connector 20"/>
          <p:cNvCxnSpPr>
            <a:stCxn id="22" idx="2"/>
          </p:cNvCxnSpPr>
          <p:nvPr/>
        </p:nvCxnSpPr>
        <p:spPr>
          <a:xfrm rot="16200000" flipH="1">
            <a:off x="7937195" y="5117897"/>
            <a:ext cx="325573" cy="265990"/>
          </a:xfrm>
          <a:prstGeom prst="curved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>
            <a:off x="9762062" y="5083872"/>
            <a:ext cx="365749" cy="293869"/>
          </a:xfrm>
          <a:prstGeom prst="curved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Portrait of a Do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852" y="3925418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266F20B3-982B-4E7E-8B7B-F35057D4A28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245488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38C9E61B-4F82-571A-A86A-C338F2B4A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9"/>
          <a:stretch/>
        </p:blipFill>
        <p:spPr>
          <a:xfrm>
            <a:off x="1" y="428"/>
            <a:ext cx="12191996" cy="1088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41" y="1279358"/>
            <a:ext cx="11632045" cy="214964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tserrat" panose="00000500000000000000" pitchFamily="2" charset="0"/>
              </a:rPr>
              <a:t>Artificial intelligence (AI) is the field of computer science dedicated to solving cognitive problems commonly associated with human intelligence, such as learning, creation, and image recognition.</a:t>
            </a:r>
          </a:p>
          <a:p>
            <a:r>
              <a:rPr lang="en-CA" altLang="en-US" sz="18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AI does not only mean robots or Sci-Fi movies! AI applications are everywhere.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Montserrat" charset="0"/>
                <a:cs typeface="Arial"/>
                <a:sym typeface="Arial"/>
              </a:rPr>
              <a:t>AI is a broader field (i.e., the big umbrella) that contains several subfields, such as machine learning, robotics, and computer vision.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6539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5B9BD5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WHAT IS ARTIFICIAL INTELLIGENCE?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17D34-8B7D-E6F1-45D4-8F97BCED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32" y="3346446"/>
            <a:ext cx="3624534" cy="2071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F0329-58F5-3ACF-6E48-871A06C06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66" y="3346446"/>
            <a:ext cx="3624534" cy="2071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7ED46-2A20-4E32-A631-2AF526B61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801" y="3346447"/>
            <a:ext cx="3624534" cy="2071163"/>
          </a:xfrm>
          <a:prstGeom prst="rect">
            <a:avLst/>
          </a:prstGeom>
        </p:spPr>
      </p:pic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BA2735B6-9042-8C2C-3935-E8BE26FAA1AA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57069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2">
            <a:extLst>
              <a:ext uri="{FF2B5EF4-FFF2-40B4-BE49-F238E27FC236}">
                <a16:creationId xmlns:a16="http://schemas.microsoft.com/office/drawing/2014/main" id="{CF9A7E14-9BFD-4E6E-875F-A1F52E38F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35"/>
          <a:stretch/>
        </p:blipFill>
        <p:spPr>
          <a:xfrm>
            <a:off x="1730" y="0"/>
            <a:ext cx="12191996" cy="110843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</a:rPr>
              <a:t>DATA 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0EACA-6DC8-40AD-9614-669D7CE61B61}"/>
              </a:ext>
            </a:extLst>
          </p:cNvPr>
          <p:cNvSpPr/>
          <p:nvPr/>
        </p:nvSpPr>
        <p:spPr>
          <a:xfrm>
            <a:off x="340060" y="1273453"/>
            <a:ext cx="11299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Montserrat" charset="0"/>
              </a:rPr>
              <a:t>Data can come in many forms, such as images, audio, video, and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Montserrat" charset="0"/>
              </a:rPr>
              <a:t>Collecting, structuring</a:t>
            </a:r>
            <a:r>
              <a:rPr lang="en-US" dirty="0">
                <a:latin typeface="Montserrat" charset="0"/>
              </a:rPr>
              <a:t>, and analyzing this data is critical for companies to gain customer</a:t>
            </a:r>
            <a:r>
              <a:rPr lang="en-CA" dirty="0">
                <a:latin typeface="Montserrat" charset="0"/>
              </a:rPr>
              <a:t> insights and set their marketing and product strategies.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73326" y="5798441"/>
            <a:ext cx="782594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/>
              <a:t>Photo Credit: </a:t>
            </a:r>
            <a:r>
              <a:rPr lang="en-CA" sz="1050" dirty="0">
                <a:hlinkClick r:id="rId4"/>
              </a:rPr>
              <a:t>https://pxhere.com/en/photo/1454351</a:t>
            </a:r>
            <a:endParaRPr lang="en-CA" sz="1050" dirty="0"/>
          </a:p>
          <a:p>
            <a:r>
              <a:rPr lang="en-CA" sz="1050" dirty="0"/>
              <a:t>Photo Credit: </a:t>
            </a:r>
            <a:r>
              <a:rPr lang="en-CA" sz="1050" dirty="0">
                <a:hlinkClick r:id="rId5"/>
              </a:rPr>
              <a:t>https://www.flickr.com/photos/29881930@N00/2086641598</a:t>
            </a:r>
            <a:endParaRPr lang="en-CA" sz="1050" dirty="0"/>
          </a:p>
          <a:p>
            <a:r>
              <a:rPr lang="en-CA" sz="1050" dirty="0"/>
              <a:t>Photo Credit: </a:t>
            </a:r>
            <a:r>
              <a:rPr lang="en-CA" sz="1050" dirty="0">
                <a:hlinkClick r:id="rId6"/>
              </a:rPr>
              <a:t>https://commons.wikimedia.org/wiki/File:Mobile_phone_text_messages.jpg</a:t>
            </a:r>
            <a:endParaRPr lang="en-CA" sz="1050" dirty="0"/>
          </a:p>
          <a:p>
            <a:r>
              <a:rPr lang="en-CA" sz="1050" dirty="0"/>
              <a:t>Photo Credit: </a:t>
            </a:r>
            <a:r>
              <a:rPr lang="en-CA" sz="1050" dirty="0">
                <a:hlinkClick r:id="rId7"/>
              </a:rPr>
              <a:t>https://en.wikipedia.org/wiki/File:Messages_Yosemite.svg</a:t>
            </a:r>
            <a:endParaRPr lang="en-CA" sz="1050" dirty="0"/>
          </a:p>
          <a:p>
            <a:r>
              <a:rPr lang="en-CA" sz="1050" dirty="0"/>
              <a:t>Photo Credit: </a:t>
            </a:r>
            <a:r>
              <a:rPr lang="en-CA" sz="1050" dirty="0">
                <a:hlinkClick r:id="rId8"/>
              </a:rPr>
              <a:t>https://www.pexels.com/photo/blue-and-yellow-graph-on-stock-market-monitor-159888/</a:t>
            </a:r>
            <a:endParaRPr lang="en-CA" sz="1050" dirty="0"/>
          </a:p>
          <a:p>
            <a:endParaRPr lang="en-CA" sz="1050" dirty="0"/>
          </a:p>
          <a:p>
            <a:endParaRPr lang="en-CA" sz="1050" dirty="0"/>
          </a:p>
          <a:p>
            <a:endParaRPr lang="en-CA" sz="1050" dirty="0"/>
          </a:p>
          <a:p>
            <a:endParaRPr lang="en-CA" sz="1050" dirty="0"/>
          </a:p>
        </p:txBody>
      </p:sp>
      <p:pic>
        <p:nvPicPr>
          <p:cNvPr id="2052" name="Picture 4" descr="video recording conference public speaking presentation lecture speaker man smartphone screen horizontal technology display device mobile hand holding social media business live communication white businessperson suit managem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9" y="2998911"/>
            <a:ext cx="2945730" cy="17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peaking pho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804" y="3033526"/>
            <a:ext cx="2542630" cy="169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essag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99" y="2830070"/>
            <a:ext cx="1518580" cy="21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Messages (macOS).sv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46" y="2983182"/>
            <a:ext cx="799136" cy="7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225" y="2613850"/>
            <a:ext cx="2000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latin typeface="Montserrat" panose="00000500000000000000" pitchFamily="2" charset="0"/>
              </a:rPr>
              <a:t>IMAGE/VIDEO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3011" y="2605540"/>
            <a:ext cx="2000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latin typeface="Montserrat" panose="00000500000000000000" pitchFamily="2" charset="0"/>
              </a:rPr>
              <a:t>TEXT (CORPUS)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9432" y="2629579"/>
            <a:ext cx="2000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latin typeface="Montserrat" panose="00000500000000000000" pitchFamily="2" charset="0"/>
              </a:rPr>
              <a:t>AUDIO/SOUND</a:t>
            </a:r>
          </a:p>
        </p:txBody>
      </p:sp>
      <p:pic>
        <p:nvPicPr>
          <p:cNvPr id="2060" name="Picture 12" descr="Blue and Yellow Graph on Stock Market Monit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511" y="3011518"/>
            <a:ext cx="2290564" cy="171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77511" y="2649165"/>
            <a:ext cx="249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latin typeface="Montserrat" panose="00000500000000000000" pitchFamily="2" charset="0"/>
              </a:rPr>
              <a:t>TIMESERIES/SIGNALS</a:t>
            </a:r>
          </a:p>
        </p:txBody>
      </p:sp>
      <p:sp>
        <p:nvSpPr>
          <p:cNvPr id="3" name="Footer Placeholder 18">
            <a:extLst>
              <a:ext uri="{FF2B5EF4-FFF2-40B4-BE49-F238E27FC236}">
                <a16:creationId xmlns:a16="http://schemas.microsoft.com/office/drawing/2014/main" id="{DC8D6EEC-B228-5AAB-F6CB-9E5036B02955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19751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2">
            <a:extLst>
              <a:ext uri="{FF2B5EF4-FFF2-40B4-BE49-F238E27FC236}">
                <a16:creationId xmlns:a16="http://schemas.microsoft.com/office/drawing/2014/main" id="{CF9A7E14-9BFD-4E6E-875F-A1F52E38F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87"/>
          <a:stretch/>
        </p:blipFill>
        <p:spPr>
          <a:xfrm>
            <a:off x="-7795" y="1"/>
            <a:ext cx="12191996" cy="11049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</a:rPr>
              <a:t>GOOD Vs. BAD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524000" y="1557067"/>
            <a:ext cx="2413000" cy="9779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GOOD DATA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095975" y="1557067"/>
            <a:ext cx="2413000" cy="9779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BAD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100" y="2895600"/>
            <a:ext cx="544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Font typeface="Arial" panose="020B0604020202020204" pitchFamily="34" charset="0"/>
              <a:buChar char="•"/>
              <a:defRPr sz="2000" b="1"/>
            </a:lvl1pPr>
          </a:lstStyle>
          <a:p>
            <a:r>
              <a:rPr lang="en-CA" b="0" dirty="0">
                <a:latin typeface="Montserrat" panose="00000500000000000000" pitchFamily="2" charset="0"/>
              </a:rPr>
              <a:t>Many samples (large number of data points)</a:t>
            </a:r>
          </a:p>
          <a:p>
            <a:r>
              <a:rPr lang="en-CA" b="0" dirty="0">
                <a:latin typeface="Montserrat" panose="00000500000000000000" pitchFamily="2" charset="0"/>
              </a:rPr>
              <a:t>Not Biased</a:t>
            </a:r>
          </a:p>
          <a:p>
            <a:r>
              <a:rPr lang="en-CA" b="0" dirty="0">
                <a:latin typeface="Montserrat" panose="00000500000000000000" pitchFamily="2" charset="0"/>
              </a:rPr>
              <a:t>Does not contain missing data points</a:t>
            </a:r>
          </a:p>
          <a:p>
            <a:r>
              <a:rPr lang="en-CA" b="0" dirty="0">
                <a:latin typeface="Montserrat" panose="00000500000000000000" pitchFamily="2" charset="0"/>
              </a:rPr>
              <a:t>Only contains relevant features</a:t>
            </a:r>
          </a:p>
          <a:p>
            <a:r>
              <a:rPr lang="en-CA" b="0" dirty="0">
                <a:latin typeface="Montserrat" panose="00000500000000000000" pitchFamily="2" charset="0"/>
              </a:rPr>
              <a:t>Does not contain duplicate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56400" y="2895600"/>
            <a:ext cx="544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0000500000000000000" pitchFamily="2" charset="0"/>
              </a:rPr>
              <a:t>Few samples (small number of data points)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0000500000000000000" pitchFamily="2" charset="0"/>
              </a:rPr>
              <a:t>Biased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0000500000000000000" pitchFamily="2" charset="0"/>
              </a:rPr>
              <a:t>Contains missing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0000500000000000000" pitchFamily="2" charset="0"/>
              </a:rPr>
              <a:t>Contains irrelevant (useless)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" panose="00000500000000000000" pitchFamily="2" charset="0"/>
              </a:rPr>
              <a:t>Contains duplicate samples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2CA3210B-6F7C-0BF8-CF64-6D8431B78ED6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656942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69"/>
          <a:stretch/>
        </p:blipFill>
        <p:spPr>
          <a:xfrm>
            <a:off x="1" y="428"/>
            <a:ext cx="12191996" cy="507639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STRUCTURED Vs. UNSTRUCTURED DATA</a:t>
            </a:r>
            <a:endParaRPr lang="ru-RU" sz="2800" b="1" dirty="0">
              <a:solidFill>
                <a:srgbClr val="292F6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79418" y="2750319"/>
            <a:ext cx="6575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CA" dirty="0">
                <a:latin typeface="Montserrat" charset="0"/>
              </a:rPr>
              <a:t>Structured data is neat, has a known schema, and could be fit in a fixed field in a table.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9222" y="1624631"/>
            <a:ext cx="2942196" cy="10379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002060"/>
                </a:solidFill>
              </a:rPr>
              <a:t>STRUCTURED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007421" y="1579975"/>
            <a:ext cx="2942196" cy="103796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rgbClr val="002060"/>
                </a:solidFill>
              </a:rPr>
              <a:t>UNSTRUCTURED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35762" y="2750319"/>
            <a:ext cx="535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CA" dirty="0">
                <a:latin typeface="Montserrat" charset="0"/>
              </a:rPr>
              <a:t>Unstructured data has no schema or structure.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9290" y="5904443"/>
            <a:ext cx="75499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hlinkClick r:id="rId3"/>
              </a:rPr>
              <a:t>Photo Credit: https://pixabay.com/vectors/database-schema-data-tables-schema-1895779/</a:t>
            </a:r>
            <a:endParaRPr lang="en-CA" sz="1400" dirty="0"/>
          </a:p>
          <a:p>
            <a:r>
              <a:rPr lang="en-CA" sz="1400" dirty="0">
                <a:hlinkClick r:id="rId4"/>
              </a:rPr>
              <a:t>https://pixabay.com/vectors/newspaper-article-journal-headlines-154444/</a:t>
            </a:r>
            <a:endParaRPr lang="en-CA" sz="1400" dirty="0"/>
          </a:p>
          <a:p>
            <a:r>
              <a:rPr lang="en-CA" sz="1400" dirty="0">
                <a:hlinkClick r:id="rId5"/>
              </a:rPr>
              <a:t>https://www.flickr.com/photos/lolololori/2343992441</a:t>
            </a:r>
            <a:endParaRPr lang="en-CA" sz="1400" dirty="0"/>
          </a:p>
        </p:txBody>
      </p:sp>
      <p:pic>
        <p:nvPicPr>
          <p:cNvPr id="9220" name="Picture 4" descr="Newspaper, Article, Journal, Headlines, News, Pap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925" y="3487211"/>
            <a:ext cx="2323318" cy="20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799AD6-8E88-4B73-BC54-4E0BB65FAF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26"/>
          <a:stretch/>
        </p:blipFill>
        <p:spPr>
          <a:xfrm>
            <a:off x="53535" y="3744723"/>
            <a:ext cx="6096637" cy="1388890"/>
          </a:xfrm>
          <a:prstGeom prst="rect">
            <a:avLst/>
          </a:prstGeom>
        </p:spPr>
      </p:pic>
      <p:pic>
        <p:nvPicPr>
          <p:cNvPr id="9224" name="Picture 8" descr="Image result for images coll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118" y="3535346"/>
            <a:ext cx="2652807" cy="19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249E3521-2815-E0A4-F0DF-B3404EAC826D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393014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61"/>
          <a:stretch/>
        </p:blipFill>
        <p:spPr>
          <a:xfrm>
            <a:off x="1" y="428"/>
            <a:ext cx="12191996" cy="104493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91131" y="240571"/>
            <a:ext cx="1028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AMAZON SAGEMAKER GROUND TRUTH</a:t>
            </a:r>
            <a:endParaRPr lang="ru-RU" sz="2800" b="1" dirty="0">
              <a:solidFill>
                <a:srgbClr val="292F6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D47B9-2BA1-476F-91CF-D213B4E3F807}"/>
              </a:ext>
            </a:extLst>
          </p:cNvPr>
          <p:cNvSpPr txBox="1"/>
          <p:nvPr/>
        </p:nvSpPr>
        <p:spPr>
          <a:xfrm>
            <a:off x="181714" y="1316966"/>
            <a:ext cx="6123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charset="0"/>
              </a:rPr>
              <a:t>Amazon SageMaker Ground Truth: </a:t>
            </a:r>
            <a:r>
              <a:rPr lang="en-US" dirty="0">
                <a:latin typeface="Montserrat" charset="0"/>
              </a:rPr>
              <a:t>AWS provides this service to assist with labeling data, a critical step in the machine learning workflow.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charset="0"/>
              </a:rPr>
              <a:t>Ground Truth Definition: </a:t>
            </a:r>
            <a:r>
              <a:rPr lang="en-US" dirty="0">
                <a:latin typeface="Montserrat" charset="0"/>
              </a:rPr>
              <a:t>In machine learning terminology, "ground truth" refers to the "gold standard" or the accurate reference classification used for training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charset="0"/>
              </a:rPr>
              <a:t>Purpose of Ground Truth: </a:t>
            </a:r>
            <a:r>
              <a:rPr lang="en-US" dirty="0">
                <a:latin typeface="Montserrat" charset="0"/>
              </a:rPr>
              <a:t>Ground Truth represents the "true" or "actual" labels that you want your model to learn and accurately predict.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0AE53D-CECA-4A46-B942-6020CD90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628498"/>
            <a:ext cx="5488459" cy="39651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482" y="4524072"/>
            <a:ext cx="1512157" cy="15264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9980" y="6086549"/>
            <a:ext cx="292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Montserrat" panose="00000500000000000000" pitchFamily="2" charset="0"/>
              </a:rPr>
              <a:t>AMAZON SAGEMAKER GROUND TRUTH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141A6DD1-F439-5E7D-D835-6A58E201F15A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2547504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60082E-D3C7-9791-16FD-D79604424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61"/>
          <a:stretch/>
        </p:blipFill>
        <p:spPr>
          <a:xfrm>
            <a:off x="1" y="428"/>
            <a:ext cx="12191996" cy="104493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</a:rPr>
              <a:t>WHAT IS AWS?</a:t>
            </a:r>
            <a:endParaRPr lang="ru-RU" sz="2800" b="1" dirty="0">
              <a:solidFill>
                <a:srgbClr val="292F63"/>
              </a:solidFill>
              <a:latin typeface="Montserra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8B14F5-B73B-4BA7-9F6B-CB67FEDC75B8}"/>
              </a:ext>
            </a:extLst>
          </p:cNvPr>
          <p:cNvSpPr/>
          <p:nvPr/>
        </p:nvSpPr>
        <p:spPr>
          <a:xfrm>
            <a:off x="220807" y="1262637"/>
            <a:ext cx="6941993" cy="34778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Amazon Web Services (AWS) is the world’s top cloud platform.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AWS offers more than 200 fully featured services.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AWS is adopted by millions of customers globally, including small and large-scale enterprises.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AWS enables companies to be more agile, flexible, and secure at a fraction of the cost.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AWS provides services for various applications, as shown in the chart. 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D095BE-D064-4EAD-B85C-F9CADCEE7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590832"/>
              </p:ext>
            </p:extLst>
          </p:nvPr>
        </p:nvGraphicFramePr>
        <p:xfrm>
          <a:off x="5983976" y="1038149"/>
          <a:ext cx="7025854" cy="467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698" name="Picture 2" descr="Amazon Web Services - Wikipedia">
            <a:extLst>
              <a:ext uri="{FF2B5EF4-FFF2-40B4-BE49-F238E27FC236}">
                <a16:creationId xmlns:a16="http://schemas.microsoft.com/office/drawing/2014/main" id="{C0E79354-7C11-348A-9095-62E11082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27" y="4304755"/>
            <a:ext cx="3509283" cy="21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9804AB4B-A478-CE30-65FE-C9CAC29355FA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02829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B5CA1F-ACFA-5CD9-9386-98F0BF23D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61"/>
          <a:stretch/>
        </p:blipFill>
        <p:spPr>
          <a:xfrm>
            <a:off x="1" y="428"/>
            <a:ext cx="12191996" cy="104493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</a:rPr>
              <a:t>WHAT IS CLOUD COMPUTING?</a:t>
            </a:r>
            <a:endParaRPr lang="ru-RU" sz="2800" b="1" dirty="0">
              <a:solidFill>
                <a:srgbClr val="292F63"/>
              </a:solidFill>
              <a:latin typeface="Montserra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0EACA-6DC8-40AD-9614-669D7CE61B61}"/>
              </a:ext>
            </a:extLst>
          </p:cNvPr>
          <p:cNvSpPr/>
          <p:nvPr/>
        </p:nvSpPr>
        <p:spPr>
          <a:xfrm>
            <a:off x="156156" y="1140794"/>
            <a:ext cx="11854869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Cloud computing is the on-demand delivery of services such as compute and storage over the Internet with pay-as-you-go pricing.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Simply put, instead of buying a physical server or a computer, you can lease it!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</a:rPr>
              <a:t>You can leverage compute power, storage, and databases, on an as-needed basis from a cloud provider like Amazon Web Services (AWS).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1772A-5A55-4F20-9A05-022648502B97}"/>
              </a:ext>
            </a:extLst>
          </p:cNvPr>
          <p:cNvSpPr/>
          <p:nvPr/>
        </p:nvSpPr>
        <p:spPr>
          <a:xfrm>
            <a:off x="1" y="6248597"/>
            <a:ext cx="10142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Photo Credit: </a:t>
            </a:r>
            <a:r>
              <a:rPr lang="en-US" sz="1400" dirty="0">
                <a:hlinkClick r:id="rId3"/>
              </a:rPr>
              <a:t>https://pixabay.com/illustrations/cloud-computing-cloud-system-cloud-2153286/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877B-85D8-1C7D-EAE8-E1CBB7B17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2807380"/>
            <a:ext cx="5629275" cy="3216729"/>
          </a:xfrm>
          <a:prstGeom prst="rect">
            <a:avLst/>
          </a:prstGeom>
        </p:spPr>
      </p:pic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4F07A847-32CD-1914-FAA5-59B821A49778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27871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5B2C03-6CCB-E46E-82D4-E618A83430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61"/>
          <a:stretch/>
        </p:blipFill>
        <p:spPr>
          <a:xfrm>
            <a:off x="1" y="428"/>
            <a:ext cx="12191996" cy="104493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1" y="261287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</a:rPr>
              <a:t>WHAT ARE THE BENEFITS OF CLOUD COMPUTING?</a:t>
            </a:r>
            <a:endParaRPr lang="ru-RU" sz="2800" b="1" dirty="0">
              <a:solidFill>
                <a:srgbClr val="292F63"/>
              </a:solidFill>
              <a:latin typeface="Montserrat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0102C3-7C6B-44BD-BF80-AB566E9E6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683769"/>
              </p:ext>
            </p:extLst>
          </p:nvPr>
        </p:nvGraphicFramePr>
        <p:xfrm>
          <a:off x="682001" y="1342598"/>
          <a:ext cx="10462249" cy="518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18">
            <a:extLst>
              <a:ext uri="{FF2B5EF4-FFF2-40B4-BE49-F238E27FC236}">
                <a16:creationId xmlns:a16="http://schemas.microsoft.com/office/drawing/2014/main" id="{4077E81F-85C4-2C65-DFB0-D24C776609F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423474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9"/>
          <a:stretch/>
        </p:blipFill>
        <p:spPr>
          <a:xfrm>
            <a:off x="1" y="428"/>
            <a:ext cx="12191996" cy="10889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6539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5B9BD5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WHAT IS GENERATIVE AI?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B7AB52-3E38-3DCE-27DF-FBCF3E60E13A}"/>
              </a:ext>
            </a:extLst>
          </p:cNvPr>
          <p:cNvSpPr/>
          <p:nvPr/>
        </p:nvSpPr>
        <p:spPr>
          <a:xfrm>
            <a:off x="289321" y="1175611"/>
            <a:ext cx="11902679" cy="25853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Generative AI is a subset of AI that can create new content distinct from the content/data on which it was trained on.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Generative AI models can generate text, images, music, and videos.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ChatGPT is a widely used generative AI large language model developed by OpenAI.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ChatGPT can help you: 1. Answer questions, 2. Generate creative content like poems, code, music, emails, 3. Translate languages, 4. Summarize text, and 5. Brainstorm ideas.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latin typeface="Montserrat" charset="0"/>
                <a:cs typeface="Arial"/>
                <a:sym typeface="Arial"/>
              </a:rPr>
              <a:t>Microsoft invested $1 Billion in OpenAI in 2019 and $10 billion in January 2023. </a:t>
            </a:r>
            <a:endParaRPr lang="en-US" kern="1200" dirty="0">
              <a:solidFill>
                <a:schemeClr val="tx1"/>
              </a:solidFill>
              <a:latin typeface="Montserrat" charset="0"/>
              <a:ea typeface="+mn-ea"/>
            </a:endParaRPr>
          </a:p>
          <a:p>
            <a:endParaRPr lang="en-CA" kern="1200" dirty="0">
              <a:solidFill>
                <a:schemeClr val="tx1"/>
              </a:solidFill>
              <a:latin typeface="Montserrat" charset="0"/>
              <a:ea typeface="+mn-ea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Montserrat" charset="0"/>
              <a:ea typeface="+mn-ea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A4B2D7-D95A-7BF8-F2FD-B8EC4EE49896}"/>
              </a:ext>
            </a:extLst>
          </p:cNvPr>
          <p:cNvSpPr/>
          <p:nvPr/>
        </p:nvSpPr>
        <p:spPr>
          <a:xfrm>
            <a:off x="4425041" y="4525393"/>
            <a:ext cx="2463281" cy="1156996"/>
          </a:xfrm>
          <a:prstGeom prst="roundRect">
            <a:avLst/>
          </a:prstGeom>
          <a:solidFill>
            <a:srgbClr val="E7C24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Generative AI model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0D10F0-A8A5-D4FB-5C6E-4A736CFF567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89344" y="5103891"/>
            <a:ext cx="10356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54B0FB-7D4F-A774-C1E4-CB8F2211B784}"/>
              </a:ext>
            </a:extLst>
          </p:cNvPr>
          <p:cNvCxnSpPr>
            <a:cxnSpLocks/>
          </p:cNvCxnSpPr>
          <p:nvPr/>
        </p:nvCxnSpPr>
        <p:spPr>
          <a:xfrm>
            <a:off x="6888322" y="5103891"/>
            <a:ext cx="10356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1D0244-EA07-89E2-A955-F27FD4FC8DC1}"/>
              </a:ext>
            </a:extLst>
          </p:cNvPr>
          <p:cNvSpPr txBox="1"/>
          <p:nvPr/>
        </p:nvSpPr>
        <p:spPr>
          <a:xfrm>
            <a:off x="176504" y="4596059"/>
            <a:ext cx="35506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16191F"/>
                </a:solidFill>
                <a:effectLst/>
                <a:latin typeface="Montserrat" panose="00000500000000000000" pitchFamily="2" charset="0"/>
              </a:rPr>
              <a:t>User Prompt:</a:t>
            </a:r>
            <a:r>
              <a:rPr lang="en-US" sz="2000" b="0" i="0" dirty="0">
                <a:solidFill>
                  <a:srgbClr val="16191F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r>
              <a:rPr lang="en-US" sz="2000" b="0" i="1" dirty="0">
                <a:solidFill>
                  <a:srgbClr val="16191F"/>
                </a:solidFill>
                <a:effectLst/>
                <a:latin typeface="Montserrat" panose="00000500000000000000" pitchFamily="2" charset="0"/>
              </a:rPr>
              <a:t>Draw an image of the future year 2500  </a:t>
            </a: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F8858-7389-181E-2D56-90B2FC175899}"/>
              </a:ext>
            </a:extLst>
          </p:cNvPr>
          <p:cNvSpPr txBox="1"/>
          <p:nvPr/>
        </p:nvSpPr>
        <p:spPr>
          <a:xfrm>
            <a:off x="8383163" y="3608607"/>
            <a:ext cx="2208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 i="0">
                <a:solidFill>
                  <a:srgbClr val="16191F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Model Output: </a:t>
            </a:r>
          </a:p>
        </p:txBody>
      </p:sp>
      <p:pic>
        <p:nvPicPr>
          <p:cNvPr id="21" name="Picture 4" descr="ChatGPT Logo and symbol, meaning, history, PNG, brand">
            <a:extLst>
              <a:ext uri="{FF2B5EF4-FFF2-40B4-BE49-F238E27FC236}">
                <a16:creationId xmlns:a16="http://schemas.microsoft.com/office/drawing/2014/main" id="{3101162F-88BB-FDEF-6727-F98FE113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02" y="3660492"/>
            <a:ext cx="1449357" cy="8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1E9A16-6907-2C3D-C1A4-5EACB2BF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49" y="4037933"/>
            <a:ext cx="3838575" cy="2193471"/>
          </a:xfrm>
          <a:prstGeom prst="rect">
            <a:avLst/>
          </a:prstGeom>
        </p:spPr>
      </p:pic>
      <p:sp>
        <p:nvSpPr>
          <p:cNvPr id="24" name="Footer Placeholder 18">
            <a:extLst>
              <a:ext uri="{FF2B5EF4-FFF2-40B4-BE49-F238E27FC236}">
                <a16:creationId xmlns:a16="http://schemas.microsoft.com/office/drawing/2014/main" id="{A48EBA53-3AB9-78B6-1695-86A971D5D446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174188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9"/>
          <a:stretch/>
        </p:blipFill>
        <p:spPr>
          <a:xfrm>
            <a:off x="1" y="428"/>
            <a:ext cx="12191996" cy="10889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6539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5B9BD5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KEY AI COMPONENTS?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B7AB52-3E38-3DCE-27DF-FBCF3E60E13A}"/>
              </a:ext>
            </a:extLst>
          </p:cNvPr>
          <p:cNvSpPr/>
          <p:nvPr/>
        </p:nvSpPr>
        <p:spPr>
          <a:xfrm>
            <a:off x="367284" y="1321398"/>
            <a:ext cx="11635978" cy="20313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kern="1200" dirty="0">
                <a:solidFill>
                  <a:schemeClr val="tx1"/>
                </a:solidFill>
                <a:latin typeface="Montserrat" charset="0"/>
                <a:ea typeface="+mn-ea"/>
              </a:rPr>
              <a:t>Data: </a:t>
            </a: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The foundation of AI, as it requires large amounts of data for training.</a:t>
            </a:r>
            <a:endParaRPr lang="en-US" dirty="0">
              <a:latin typeface="Montserra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kern="1200" dirty="0">
              <a:solidFill>
                <a:schemeClr val="tx1"/>
              </a:solidFill>
              <a:latin typeface="Montserrat" charset="0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kern="1200" dirty="0">
                <a:solidFill>
                  <a:schemeClr val="tx1"/>
                </a:solidFill>
                <a:latin typeface="Montserrat" charset="0"/>
                <a:ea typeface="+mn-ea"/>
              </a:rPr>
              <a:t>Algorithms (Models): </a:t>
            </a: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These mathematical models process data to recognize patterns and make decisions. </a:t>
            </a:r>
          </a:p>
          <a:p>
            <a:pPr marL="457200" indent="-457200">
              <a:buFont typeface="+mj-lt"/>
              <a:buAutoNum type="arabicPeriod"/>
            </a:pPr>
            <a:endParaRPr lang="en-US" kern="1200" dirty="0">
              <a:solidFill>
                <a:schemeClr val="tx1"/>
              </a:solidFill>
              <a:latin typeface="Montserrat" charset="0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kern="1200" dirty="0">
                <a:solidFill>
                  <a:schemeClr val="tx1"/>
                </a:solidFill>
                <a:latin typeface="Montserrat" charset="0"/>
                <a:ea typeface="+mn-ea"/>
              </a:rPr>
              <a:t>Computing Power: </a:t>
            </a: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High computational resources like GPUs and cloud platforms needed to handle large datasets and run complex algorithms efficiently.</a:t>
            </a:r>
          </a:p>
        </p:txBody>
      </p:sp>
      <p:sp>
        <p:nvSpPr>
          <p:cNvPr id="24" name="Footer Placeholder 18">
            <a:extLst>
              <a:ext uri="{FF2B5EF4-FFF2-40B4-BE49-F238E27FC236}">
                <a16:creationId xmlns:a16="http://schemas.microsoft.com/office/drawing/2014/main" id="{A48EBA53-3AB9-78B6-1695-86A971D5D446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7140011B-C1E2-74D3-3529-FA31842AEE48}"/>
              </a:ext>
            </a:extLst>
          </p:cNvPr>
          <p:cNvSpPr/>
          <p:nvPr/>
        </p:nvSpPr>
        <p:spPr>
          <a:xfrm>
            <a:off x="888658" y="3615750"/>
            <a:ext cx="2528390" cy="1128583"/>
          </a:xfrm>
          <a:prstGeom prst="roundRect">
            <a:avLst/>
          </a:prstGeom>
          <a:solidFill>
            <a:srgbClr val="E7C24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1. DATA</a:t>
            </a:r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8BEB1A60-936A-A0C1-071D-ECFEFDCDBA32}"/>
              </a:ext>
            </a:extLst>
          </p:cNvPr>
          <p:cNvSpPr/>
          <p:nvPr/>
        </p:nvSpPr>
        <p:spPr>
          <a:xfrm>
            <a:off x="4921078" y="3615750"/>
            <a:ext cx="2528391" cy="1128583"/>
          </a:xfrm>
          <a:prstGeom prst="roundRect">
            <a:avLst/>
          </a:prstGeom>
          <a:solidFill>
            <a:srgbClr val="E7C24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2. ALGORITHMS (MODELS)</a:t>
            </a:r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B54C8D3B-9B1F-AC0B-460B-B1176F427672}"/>
              </a:ext>
            </a:extLst>
          </p:cNvPr>
          <p:cNvSpPr/>
          <p:nvPr/>
        </p:nvSpPr>
        <p:spPr>
          <a:xfrm>
            <a:off x="8953499" y="3615752"/>
            <a:ext cx="2528391" cy="1128581"/>
          </a:xfrm>
          <a:prstGeom prst="roundRect">
            <a:avLst/>
          </a:prstGeom>
          <a:solidFill>
            <a:srgbClr val="E7C24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rPr>
              <a:t>3. COMPUTING POWER</a:t>
            </a:r>
          </a:p>
        </p:txBody>
      </p:sp>
      <p:sp>
        <p:nvSpPr>
          <p:cNvPr id="5" name="Plus 6">
            <a:extLst>
              <a:ext uri="{FF2B5EF4-FFF2-40B4-BE49-F238E27FC236}">
                <a16:creationId xmlns:a16="http://schemas.microsoft.com/office/drawing/2014/main" id="{6D314691-6C4E-EDF3-6CBB-8A0B018EFFE7}"/>
              </a:ext>
            </a:extLst>
          </p:cNvPr>
          <p:cNvSpPr/>
          <p:nvPr/>
        </p:nvSpPr>
        <p:spPr>
          <a:xfrm>
            <a:off x="3738951" y="3846408"/>
            <a:ext cx="733168" cy="667265"/>
          </a:xfrm>
          <a:prstGeom prst="mathPlus">
            <a:avLst/>
          </a:prstGeom>
          <a:solidFill>
            <a:srgbClr val="E7C24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b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Plus 11">
            <a:extLst>
              <a:ext uri="{FF2B5EF4-FFF2-40B4-BE49-F238E27FC236}">
                <a16:creationId xmlns:a16="http://schemas.microsoft.com/office/drawing/2014/main" id="{0C3A16EE-ACA9-05B2-4D3C-72271E902396}"/>
              </a:ext>
            </a:extLst>
          </p:cNvPr>
          <p:cNvSpPr/>
          <p:nvPr/>
        </p:nvSpPr>
        <p:spPr>
          <a:xfrm>
            <a:off x="7736530" y="3846407"/>
            <a:ext cx="733168" cy="667265"/>
          </a:xfrm>
          <a:prstGeom prst="mathPlus">
            <a:avLst/>
          </a:prstGeom>
          <a:solidFill>
            <a:srgbClr val="E7C24C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 b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6147" name="Picture 3" descr="Logos &amp; Brand Guidelines | NVIDIA">
            <a:extLst>
              <a:ext uri="{FF2B5EF4-FFF2-40B4-BE49-F238E27FC236}">
                <a16:creationId xmlns:a16="http://schemas.microsoft.com/office/drawing/2014/main" id="{88FC3797-66E0-6FF0-12F5-467ECFA2B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" t="33129" r="4110" b="27702"/>
          <a:stretch/>
        </p:blipFill>
        <p:spPr bwMode="auto">
          <a:xfrm>
            <a:off x="9042774" y="4976306"/>
            <a:ext cx="2439115" cy="6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Kaggle - Wikipedia">
            <a:extLst>
              <a:ext uri="{FF2B5EF4-FFF2-40B4-BE49-F238E27FC236}">
                <a16:creationId xmlns:a16="http://schemas.microsoft.com/office/drawing/2014/main" id="{7DC57193-16A7-131D-563B-182EC6B2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11" y="5043952"/>
            <a:ext cx="1123950" cy="4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Registry of Open Data on AWS">
            <a:extLst>
              <a:ext uri="{FF2B5EF4-FFF2-40B4-BE49-F238E27FC236}">
                <a16:creationId xmlns:a16="http://schemas.microsoft.com/office/drawing/2014/main" id="{4CEF85C6-6A83-6126-0198-545A6A87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59" y="4723091"/>
            <a:ext cx="1614487" cy="11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scikit-learn - Wikipedia">
            <a:extLst>
              <a:ext uri="{FF2B5EF4-FFF2-40B4-BE49-F238E27FC236}">
                <a16:creationId xmlns:a16="http://schemas.microsoft.com/office/drawing/2014/main" id="{DB0D26F1-5502-225E-7E54-C44284F3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30" y="4915507"/>
            <a:ext cx="1356146" cy="73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Amazon SageMaker">
            <a:extLst>
              <a:ext uri="{FF2B5EF4-FFF2-40B4-BE49-F238E27FC236}">
                <a16:creationId xmlns:a16="http://schemas.microsoft.com/office/drawing/2014/main" id="{CB64D4F7-37F7-DA48-FB89-2BA9CB7F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798348"/>
            <a:ext cx="1614487" cy="96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9"/>
          <a:stretch/>
        </p:blipFill>
        <p:spPr>
          <a:xfrm>
            <a:off x="1" y="428"/>
            <a:ext cx="12191996" cy="10889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6539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5B9BD5">
                  <a:lumMod val="75000"/>
                </a:srgbClr>
              </a:solidFill>
              <a:latin typeface="Calibri Light" panose="020F0302020204030204"/>
            </a:endParaRPr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WHERE CAN I FIND DATA?</a:t>
            </a:r>
          </a:p>
        </p:txBody>
      </p:sp>
      <p:sp>
        <p:nvSpPr>
          <p:cNvPr id="24" name="Footer Placeholder 18">
            <a:extLst>
              <a:ext uri="{FF2B5EF4-FFF2-40B4-BE49-F238E27FC236}">
                <a16:creationId xmlns:a16="http://schemas.microsoft.com/office/drawing/2014/main" id="{A48EBA53-3AB9-78B6-1695-86A971D5D446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47213-7102-C118-6789-31FC61DAAD8B}"/>
              </a:ext>
            </a:extLst>
          </p:cNvPr>
          <p:cNvSpPr/>
          <p:nvPr/>
        </p:nvSpPr>
        <p:spPr>
          <a:xfrm>
            <a:off x="255755" y="1409470"/>
            <a:ext cx="11764795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kern="1200" dirty="0">
                <a:latin typeface="Montserrat" charset="0"/>
                <a:ea typeface="+mn-ea"/>
              </a:rPr>
              <a:t>Data can come from several sources and in various formats, such as images, audio, video, and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Montserrat" charset="0"/>
                <a:ea typeface="+mn-ea"/>
              </a:rPr>
              <a:t>Data scientists spend around 80% of their time on preparing and managing data for analysis.</a:t>
            </a:r>
            <a:endParaRPr lang="en-CA" sz="2000" kern="1200" dirty="0">
              <a:latin typeface="Montserrat" charset="0"/>
              <a:ea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076BEC-C42E-8F1B-E4CC-51FAA1C2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61" y="3317684"/>
            <a:ext cx="5632615" cy="2676680"/>
          </a:xfrm>
          <a:prstGeom prst="rect">
            <a:avLst/>
          </a:prstGeom>
          <a:ln w="38100">
            <a:solidFill>
              <a:srgbClr val="E7C24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0F6CA-71C4-D048-9BEB-64E703FF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530" y="3317684"/>
            <a:ext cx="5701447" cy="2676680"/>
          </a:xfrm>
          <a:prstGeom prst="rect">
            <a:avLst/>
          </a:prstGeom>
          <a:ln w="38100">
            <a:solidFill>
              <a:srgbClr val="E7C24C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677E7F-8589-5F0E-EDF1-21F6384AA9A0}"/>
              </a:ext>
            </a:extLst>
          </p:cNvPr>
          <p:cNvSpPr txBox="1"/>
          <p:nvPr/>
        </p:nvSpPr>
        <p:spPr>
          <a:xfrm>
            <a:off x="6303632" y="2732909"/>
            <a:ext cx="6276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  <a:hlinkClick r:id="rId6"/>
              </a:rPr>
              <a:t>https://registry.opendata.aws/registry-open-data/</a:t>
            </a:r>
            <a:endParaRPr lang="en-US" sz="1600" dirty="0">
              <a:latin typeface="Montserrat" panose="00000500000000000000" pitchFamily="2" charset="0"/>
            </a:endParaRPr>
          </a:p>
          <a:p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15E8F-223A-0E53-77F9-761CED91FAF4}"/>
              </a:ext>
            </a:extLst>
          </p:cNvPr>
          <p:cNvSpPr txBox="1"/>
          <p:nvPr/>
        </p:nvSpPr>
        <p:spPr>
          <a:xfrm>
            <a:off x="1199689" y="2760566"/>
            <a:ext cx="374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  <a:hlinkClick r:id="rId7"/>
              </a:rPr>
              <a:t>https://www.kaggle.com/datasets</a:t>
            </a:r>
            <a:endParaRPr lang="en-US" sz="1600" dirty="0">
              <a:latin typeface="Montserrat" panose="00000500000000000000" pitchFamily="2" charset="0"/>
            </a:endParaRPr>
          </a:p>
          <a:p>
            <a:endParaRPr lang="en-US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2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5"/>
          <a:stretch/>
        </p:blipFill>
        <p:spPr>
          <a:xfrm>
            <a:off x="1" y="429"/>
            <a:ext cx="12191996" cy="1113996"/>
          </a:xfrm>
          <a:prstGeom prst="rect">
            <a:avLst/>
          </a:prstGeom>
        </p:spPr>
      </p:pic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9347" y="232716"/>
            <a:ext cx="9710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AI, ML, DL, &amp; </a:t>
            </a:r>
            <a:r>
              <a:rPr lang="en-CA" sz="2800" b="1" dirty="0" err="1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GenAI</a:t>
            </a:r>
            <a:endParaRPr lang="en-CA" sz="2800" b="1" dirty="0">
              <a:solidFill>
                <a:srgbClr val="292F6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CA346-49ED-C0C9-5F9D-3E92688B3645}"/>
              </a:ext>
            </a:extLst>
          </p:cNvPr>
          <p:cNvSpPr txBox="1"/>
          <p:nvPr/>
        </p:nvSpPr>
        <p:spPr>
          <a:xfrm>
            <a:off x="4933530" y="2762018"/>
            <a:ext cx="7258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Montserrat" charset="0"/>
              </a:rPr>
              <a:t>Machine Learning (ML) is a subfield of Artificial Intelligence that enables machines to improve at a given task with experience and </a:t>
            </a:r>
            <a:r>
              <a:rPr lang="en-US" dirty="0">
                <a:latin typeface="Montserrat" charset="0"/>
              </a:rPr>
              <a:t>without explicit instructions.</a:t>
            </a:r>
            <a:r>
              <a:rPr lang="en-CA" dirty="0">
                <a:latin typeface="Montserrat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969BD-B08E-1886-469E-4DC5EE26513A}"/>
              </a:ext>
            </a:extLst>
          </p:cNvPr>
          <p:cNvSpPr txBox="1"/>
          <p:nvPr/>
        </p:nvSpPr>
        <p:spPr>
          <a:xfrm>
            <a:off x="4966866" y="3981843"/>
            <a:ext cx="68097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>
                <a:latin typeface="Montserrat" charset="0"/>
              </a:defRPr>
            </a:lvl1pPr>
          </a:lstStyle>
          <a:p>
            <a:r>
              <a:rPr lang="en-US" dirty="0"/>
              <a:t>Deep learning (DL) is a subset of machine learning that uses artificial neural networks with many layers to learn from large amounts of data, enabling complex tasks like image and speech recognition.</a:t>
            </a:r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4A1CCC-9C63-0897-105C-5F15CD11C369}"/>
              </a:ext>
            </a:extLst>
          </p:cNvPr>
          <p:cNvSpPr/>
          <p:nvPr/>
        </p:nvSpPr>
        <p:spPr>
          <a:xfrm>
            <a:off x="139152" y="1654026"/>
            <a:ext cx="4572000" cy="45720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57E85F-9BCE-B4BC-5E35-F59796FFBD3D}"/>
              </a:ext>
            </a:extLst>
          </p:cNvPr>
          <p:cNvSpPr/>
          <p:nvPr/>
        </p:nvSpPr>
        <p:spPr>
          <a:xfrm>
            <a:off x="596352" y="2568426"/>
            <a:ext cx="3657600" cy="36576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F03421-C3D9-E35E-38D9-A8314F32079A}"/>
              </a:ext>
            </a:extLst>
          </p:cNvPr>
          <p:cNvSpPr/>
          <p:nvPr/>
        </p:nvSpPr>
        <p:spPr>
          <a:xfrm>
            <a:off x="1064857" y="3482826"/>
            <a:ext cx="2743200" cy="2743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5F8557-08E9-DC6F-8527-D6FA64D5492C}"/>
              </a:ext>
            </a:extLst>
          </p:cNvPr>
          <p:cNvSpPr/>
          <p:nvPr/>
        </p:nvSpPr>
        <p:spPr>
          <a:xfrm>
            <a:off x="1510752" y="4397226"/>
            <a:ext cx="1828800" cy="18288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B07E7-C1BC-1227-F74C-676DA30AE338}"/>
              </a:ext>
            </a:extLst>
          </p:cNvPr>
          <p:cNvSpPr txBox="1"/>
          <p:nvPr/>
        </p:nvSpPr>
        <p:spPr>
          <a:xfrm>
            <a:off x="1023438" y="2118043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Artificial Intelligence (AI)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87137-A590-FD4C-F51F-A815BD7B9B36}"/>
              </a:ext>
            </a:extLst>
          </p:cNvPr>
          <p:cNvSpPr txBox="1"/>
          <p:nvPr/>
        </p:nvSpPr>
        <p:spPr>
          <a:xfrm>
            <a:off x="1175332" y="3059668"/>
            <a:ext cx="2642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84226-39D7-D1D7-816E-5972AD3DE0C5}"/>
              </a:ext>
            </a:extLst>
          </p:cNvPr>
          <p:cNvSpPr txBox="1"/>
          <p:nvPr/>
        </p:nvSpPr>
        <p:spPr>
          <a:xfrm>
            <a:off x="1318239" y="4019153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Deep Learning (DL)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FC486-6EE5-9056-3496-9BAA3E233B4F}"/>
              </a:ext>
            </a:extLst>
          </p:cNvPr>
          <p:cNvSpPr txBox="1"/>
          <p:nvPr/>
        </p:nvSpPr>
        <p:spPr>
          <a:xfrm>
            <a:off x="1572402" y="5204546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Generative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1A37D-9374-335D-E52A-86F95A9E59D0}"/>
              </a:ext>
            </a:extLst>
          </p:cNvPr>
          <p:cNvSpPr txBox="1"/>
          <p:nvPr/>
        </p:nvSpPr>
        <p:spPr>
          <a:xfrm>
            <a:off x="5076514" y="1344083"/>
            <a:ext cx="6590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0"/>
              </a:rPr>
              <a:t>Artificial intelligence (AI) is a branch of computer science focused on solving problems related to human intelligence, such as learning, creativity, and image recognition.</a:t>
            </a:r>
            <a:endParaRPr lang="en-US" altLang="en-US" sz="1800" dirty="0">
              <a:solidFill>
                <a:srgbClr val="000000"/>
              </a:solidFill>
              <a:latin typeface="Montserrat" charset="0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62D35-F4EB-6C13-0141-DA1D12E2CA8D}"/>
              </a:ext>
            </a:extLst>
          </p:cNvPr>
          <p:cNvSpPr txBox="1"/>
          <p:nvPr/>
        </p:nvSpPr>
        <p:spPr>
          <a:xfrm>
            <a:off x="5068685" y="5497559"/>
            <a:ext cx="6463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Generative AI (</a:t>
            </a:r>
            <a:r>
              <a:rPr lang="en-US" kern="1200" dirty="0" err="1">
                <a:solidFill>
                  <a:schemeClr val="tx1"/>
                </a:solidFill>
                <a:latin typeface="Montserrat" charset="0"/>
                <a:ea typeface="+mn-ea"/>
              </a:rPr>
              <a:t>GenAI</a:t>
            </a:r>
            <a:r>
              <a:rPr lang="en-US" kern="1200" dirty="0">
                <a:solidFill>
                  <a:schemeClr val="tx1"/>
                </a:solidFill>
                <a:latin typeface="Montserrat" charset="0"/>
                <a:ea typeface="+mn-ea"/>
              </a:rPr>
              <a:t>) is a type of AI that can create new content distinct from the content/data on which it was trained on. </a:t>
            </a:r>
          </a:p>
        </p:txBody>
      </p:sp>
      <p:sp>
        <p:nvSpPr>
          <p:cNvPr id="23" name="Footer Placeholder 18">
            <a:extLst>
              <a:ext uri="{FF2B5EF4-FFF2-40B4-BE49-F238E27FC236}">
                <a16:creationId xmlns:a16="http://schemas.microsoft.com/office/drawing/2014/main" id="{BE34DE4B-438C-2294-C8FD-8D6035662F5C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307472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ARTIFICIAL NEURAL NETWORKS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323" y="1153586"/>
            <a:ext cx="117187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Artificial Neural Networks (ANNs) are computing models inspired by the human brain, consisting of interconnected nodes (neurons) that learn patterns from data to make predictions or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The human brain has over 100 billion biological neurons that communicate with each other through electrical and chemical signals and help us see, think, and generate ideas.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Biological neurons collect signals from input channels named dendrites, process information in their nucleus, and generate an output to the axon.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Artificial neurons mimic the structure of biological neurons in which neurons are connected by pathways or weights that are adjusted during the training process to map input to output data.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9DB87AF-A455-C512-6808-6D066A454797}"/>
              </a:ext>
            </a:extLst>
          </p:cNvPr>
          <p:cNvSpPr/>
          <p:nvPr/>
        </p:nvSpPr>
        <p:spPr>
          <a:xfrm>
            <a:off x="7255797" y="4205023"/>
            <a:ext cx="527623" cy="496052"/>
          </a:xfrm>
          <a:prstGeom prst="ellipse">
            <a:avLst/>
          </a:prstGeom>
          <a:solidFill>
            <a:srgbClr val="E7C24C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r>
              <a:rPr lang="en-CA" sz="1100" b="1" kern="0" dirty="0">
                <a:latin typeface="Calibri" panose="020F0502020204030204"/>
              </a:rPr>
              <a:t>X1</a:t>
            </a:r>
            <a:endParaRPr lang="en-CA" sz="1000" b="1" kern="0" dirty="0"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D610F-A392-D094-8BBE-4DAA2E488EBD}"/>
              </a:ext>
            </a:extLst>
          </p:cNvPr>
          <p:cNvSpPr/>
          <p:nvPr/>
        </p:nvSpPr>
        <p:spPr>
          <a:xfrm>
            <a:off x="7255797" y="5230791"/>
            <a:ext cx="527623" cy="496052"/>
          </a:xfrm>
          <a:prstGeom prst="ellipse">
            <a:avLst/>
          </a:prstGeom>
          <a:solidFill>
            <a:srgbClr val="E7C24C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r>
              <a:rPr lang="en-CA" sz="1100" b="1" kern="0" dirty="0">
                <a:latin typeface="Calibri" panose="020F0502020204030204"/>
              </a:rPr>
              <a:t>X2</a:t>
            </a:r>
            <a:endParaRPr lang="en-CA" sz="1000" b="1" kern="0" dirty="0"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E5BFD2-2BA9-3F84-D40F-B763EB2D53CA}"/>
              </a:ext>
            </a:extLst>
          </p:cNvPr>
          <p:cNvSpPr/>
          <p:nvPr/>
        </p:nvSpPr>
        <p:spPr>
          <a:xfrm>
            <a:off x="7255797" y="6187302"/>
            <a:ext cx="527623" cy="496052"/>
          </a:xfrm>
          <a:prstGeom prst="ellipse">
            <a:avLst/>
          </a:prstGeom>
          <a:solidFill>
            <a:srgbClr val="E7C24C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r>
              <a:rPr lang="en-CA" sz="1100" b="1" kern="0" dirty="0">
                <a:latin typeface="Calibri" panose="020F0502020204030204"/>
              </a:rPr>
              <a:t>X3</a:t>
            </a:r>
            <a:endParaRPr lang="en-CA" sz="1000" b="1" kern="0" dirty="0"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64DCC8-E47E-9CD2-062F-64E9138AE360}"/>
              </a:ext>
            </a:extLst>
          </p:cNvPr>
          <p:cNvSpPr/>
          <p:nvPr/>
        </p:nvSpPr>
        <p:spPr>
          <a:xfrm>
            <a:off x="9086993" y="4957841"/>
            <a:ext cx="1071153" cy="1018934"/>
          </a:xfrm>
          <a:prstGeom prst="ellipse">
            <a:avLst/>
          </a:prstGeom>
          <a:solidFill>
            <a:srgbClr val="E7C24C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r>
              <a:rPr lang="en-CA" sz="1100" kern="0" dirty="0">
                <a:latin typeface="Calibri" panose="020F0502020204030204"/>
              </a:rPr>
              <a:t>Activation Function</a:t>
            </a:r>
            <a:endParaRPr lang="en-CA" sz="1000" kern="0" dirty="0">
              <a:latin typeface="Calibri" panose="020F0502020204030204"/>
            </a:endParaRPr>
          </a:p>
        </p:txBody>
      </p:sp>
      <p:sp>
        <p:nvSpPr>
          <p:cNvPr id="18" name="Right Arrow 60">
            <a:extLst>
              <a:ext uri="{FF2B5EF4-FFF2-40B4-BE49-F238E27FC236}">
                <a16:creationId xmlns:a16="http://schemas.microsoft.com/office/drawing/2014/main" id="{2BB3AA01-EF42-37AE-4530-09F0D270989C}"/>
              </a:ext>
            </a:extLst>
          </p:cNvPr>
          <p:cNvSpPr/>
          <p:nvPr/>
        </p:nvSpPr>
        <p:spPr>
          <a:xfrm rot="1354124">
            <a:off x="7714595" y="4684523"/>
            <a:ext cx="1540626" cy="345062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endParaRPr lang="en-CA" sz="16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ight Arrow 61">
            <a:extLst>
              <a:ext uri="{FF2B5EF4-FFF2-40B4-BE49-F238E27FC236}">
                <a16:creationId xmlns:a16="http://schemas.microsoft.com/office/drawing/2014/main" id="{06040846-7A7F-4371-E6A7-AB2E6150F8CD}"/>
              </a:ext>
            </a:extLst>
          </p:cNvPr>
          <p:cNvSpPr/>
          <p:nvPr/>
        </p:nvSpPr>
        <p:spPr>
          <a:xfrm rot="20288601">
            <a:off x="7743693" y="5920446"/>
            <a:ext cx="1540626" cy="345062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endParaRPr lang="en-CA" sz="16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ight Arrow 62">
            <a:extLst>
              <a:ext uri="{FF2B5EF4-FFF2-40B4-BE49-F238E27FC236}">
                <a16:creationId xmlns:a16="http://schemas.microsoft.com/office/drawing/2014/main" id="{40CBF504-A36D-38A5-5BAB-28BB92760EE2}"/>
              </a:ext>
            </a:extLst>
          </p:cNvPr>
          <p:cNvSpPr/>
          <p:nvPr/>
        </p:nvSpPr>
        <p:spPr>
          <a:xfrm>
            <a:off x="7810142" y="5306287"/>
            <a:ext cx="1246226" cy="345062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endParaRPr lang="en-CA" sz="16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ight Arrow 63">
            <a:extLst>
              <a:ext uri="{FF2B5EF4-FFF2-40B4-BE49-F238E27FC236}">
                <a16:creationId xmlns:a16="http://schemas.microsoft.com/office/drawing/2014/main" id="{CD502275-3228-2107-BAC9-9E44A4332744}"/>
              </a:ext>
            </a:extLst>
          </p:cNvPr>
          <p:cNvSpPr/>
          <p:nvPr/>
        </p:nvSpPr>
        <p:spPr>
          <a:xfrm>
            <a:off x="10188772" y="5297072"/>
            <a:ext cx="912273" cy="345062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endParaRPr lang="en-CA" sz="16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B0C0D-2F26-6AF3-83BB-FCC388104AC9}"/>
              </a:ext>
            </a:extLst>
          </p:cNvPr>
          <p:cNvSpPr txBox="1"/>
          <p:nvPr/>
        </p:nvSpPr>
        <p:spPr>
          <a:xfrm>
            <a:off x="8082983" y="4430533"/>
            <a:ext cx="399416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>
              <a:defRPr/>
            </a:pPr>
            <a:r>
              <a:rPr lang="en-CA" sz="1200" kern="0" dirty="0">
                <a:solidFill>
                  <a:prstClr val="white"/>
                </a:solidFill>
                <a:latin typeface="Calibri" panose="020F0502020204030204"/>
              </a:rPr>
              <a:t>W1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97A4B4-C1B8-CF6D-BB82-C15902D31FDC}"/>
              </a:ext>
            </a:extLst>
          </p:cNvPr>
          <p:cNvSpPr txBox="1"/>
          <p:nvPr/>
        </p:nvSpPr>
        <p:spPr>
          <a:xfrm>
            <a:off x="8055851" y="5102219"/>
            <a:ext cx="399416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>
              <a:defRPr/>
            </a:pPr>
            <a:r>
              <a:rPr lang="en-CA" sz="1200" kern="0" dirty="0">
                <a:solidFill>
                  <a:prstClr val="white"/>
                </a:solidFill>
                <a:latin typeface="Calibri" panose="020F0502020204030204"/>
              </a:rPr>
              <a:t>W2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060AF-64EF-FF44-FB99-1F458A6EF76D}"/>
              </a:ext>
            </a:extLst>
          </p:cNvPr>
          <p:cNvSpPr txBox="1"/>
          <p:nvPr/>
        </p:nvSpPr>
        <p:spPr>
          <a:xfrm>
            <a:off x="8055850" y="5773904"/>
            <a:ext cx="399416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>
              <a:defRPr/>
            </a:pPr>
            <a:r>
              <a:rPr lang="en-CA" sz="1200" kern="0" dirty="0">
                <a:solidFill>
                  <a:prstClr val="white"/>
                </a:solidFill>
                <a:latin typeface="Calibri" panose="020F0502020204030204"/>
              </a:rPr>
              <a:t>W3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27C162-112A-7E88-B06B-247DF7C4163B}"/>
              </a:ext>
            </a:extLst>
          </p:cNvPr>
          <p:cNvSpPr txBox="1"/>
          <p:nvPr/>
        </p:nvSpPr>
        <p:spPr>
          <a:xfrm>
            <a:off x="1253251" y="3771581"/>
            <a:ext cx="368295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Biological Neuron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0AAFA-179D-C694-8B7D-F8FEEF599937}"/>
              </a:ext>
            </a:extLst>
          </p:cNvPr>
          <p:cNvSpPr txBox="1"/>
          <p:nvPr/>
        </p:nvSpPr>
        <p:spPr>
          <a:xfrm>
            <a:off x="7382144" y="3771582"/>
            <a:ext cx="368295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Artificial Neuron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40F4E27-5BE7-5292-8B35-98C0E1584CE3}"/>
              </a:ext>
            </a:extLst>
          </p:cNvPr>
          <p:cNvSpPr/>
          <p:nvPr/>
        </p:nvSpPr>
        <p:spPr>
          <a:xfrm>
            <a:off x="6913900" y="4205023"/>
            <a:ext cx="320933" cy="2441412"/>
          </a:xfrm>
          <a:prstGeom prst="leftBrace">
            <a:avLst>
              <a:gd name="adj1" fmla="val 156985"/>
              <a:gd name="adj2" fmla="val 50000"/>
            </a:avLst>
          </a:prstGeom>
          <a:ln w="38100">
            <a:solidFill>
              <a:srgbClr val="0054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6514DD-EC2D-D4CD-8171-CFB22BD10F9E}"/>
              </a:ext>
            </a:extLst>
          </p:cNvPr>
          <p:cNvSpPr txBox="1"/>
          <p:nvPr/>
        </p:nvSpPr>
        <p:spPr>
          <a:xfrm>
            <a:off x="5893683" y="5225700"/>
            <a:ext cx="1214614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62E6D"/>
                </a:solidFill>
              </a:defRPr>
            </a:lvl1pPr>
          </a:lstStyle>
          <a:p>
            <a:r>
              <a:rPr lang="en-US" dirty="0"/>
              <a:t>Inputs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31F636-6FF2-70B7-BA9D-4427C7002D58}"/>
              </a:ext>
            </a:extLst>
          </p:cNvPr>
          <p:cNvSpPr txBox="1"/>
          <p:nvPr/>
        </p:nvSpPr>
        <p:spPr>
          <a:xfrm>
            <a:off x="10954080" y="5258791"/>
            <a:ext cx="1321294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62E6D"/>
                </a:solidFill>
              </a:defRPr>
            </a:lvl1pPr>
          </a:lstStyle>
          <a:p>
            <a:r>
              <a:rPr lang="en-US" dirty="0"/>
              <a:t>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3B731F-6F91-760E-96A5-BA0D0D73D5AC}"/>
                  </a:ext>
                </a:extLst>
              </p:cNvPr>
              <p:cNvSpPr txBox="1"/>
              <p:nvPr/>
            </p:nvSpPr>
            <p:spPr>
              <a:xfrm>
                <a:off x="8055850" y="4303122"/>
                <a:ext cx="578417" cy="40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>
                    <a:solidFill>
                      <a:srgbClr val="062E6D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3B731F-6F91-760E-96A5-BA0D0D73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850" y="4303122"/>
                <a:ext cx="578417" cy="40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E83CFD-C25E-06B1-F83B-375E2B87E40E}"/>
                  </a:ext>
                </a:extLst>
              </p:cNvPr>
              <p:cNvSpPr txBox="1"/>
              <p:nvPr/>
            </p:nvSpPr>
            <p:spPr>
              <a:xfrm>
                <a:off x="8048717" y="5039102"/>
                <a:ext cx="584378" cy="40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>
                    <a:solidFill>
                      <a:srgbClr val="062E6D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E83CFD-C25E-06B1-F83B-375E2B87E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717" y="5039102"/>
                <a:ext cx="584378" cy="400058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CC338D-FDE5-3A4D-75C8-BDD1EF1FD765}"/>
                  </a:ext>
                </a:extLst>
              </p:cNvPr>
              <p:cNvSpPr txBox="1"/>
              <p:nvPr/>
            </p:nvSpPr>
            <p:spPr>
              <a:xfrm>
                <a:off x="8048717" y="5694257"/>
                <a:ext cx="584378" cy="40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>
                    <a:solidFill>
                      <a:srgbClr val="062E6D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CC338D-FDE5-3A4D-75C8-BDD1EF1FD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717" y="5694257"/>
                <a:ext cx="584378" cy="400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1EA8D558-31BE-C287-A724-559394BE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41" y="4216623"/>
            <a:ext cx="4267918" cy="226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078048-612B-95C5-6D48-E56471F5D29E}"/>
              </a:ext>
            </a:extLst>
          </p:cNvPr>
          <p:cNvSpPr txBox="1"/>
          <p:nvPr/>
        </p:nvSpPr>
        <p:spPr>
          <a:xfrm>
            <a:off x="-21443" y="6586249"/>
            <a:ext cx="8454698" cy="261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Photo Credit: https://commons.wikimedia.org/wiki/File:Neuron3.png</a:t>
            </a:r>
          </a:p>
        </p:txBody>
      </p:sp>
      <p:sp>
        <p:nvSpPr>
          <p:cNvPr id="36" name="Footer Placeholder 18">
            <a:extLst>
              <a:ext uri="{FF2B5EF4-FFF2-40B4-BE49-F238E27FC236}">
                <a16:creationId xmlns:a16="http://schemas.microsoft.com/office/drawing/2014/main" id="{D3C5ACC6-504F-D525-B83D-A0349DE76990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207265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ARTIFICIAL NEURON MATHEMATICAL MODEL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2322" y="1153586"/>
                <a:ext cx="1189967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The basic building block of ANNs is the artificial neuron which is called “perceptron”.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An artificial neuron takes in a set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applies a set 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adds a bias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applies an activation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 and produces a single output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The activation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 is used to introduce non-linearity so the model can capture complex non-linear relationships between inputs and outputs. The bias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 shifts the function curve up or down.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In this example, the total number of adjustable parameters is 4 (3 weights and 1 bias).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2" y="1153586"/>
                <a:ext cx="11899677" cy="1754326"/>
              </a:xfrm>
              <a:prstGeom prst="rect">
                <a:avLst/>
              </a:prstGeom>
              <a:blipFill>
                <a:blip r:embed="rId4"/>
                <a:stretch>
                  <a:fillRect l="-359" t="-1389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18">
            <a:extLst>
              <a:ext uri="{FF2B5EF4-FFF2-40B4-BE49-F238E27FC236}">
                <a16:creationId xmlns:a16="http://schemas.microsoft.com/office/drawing/2014/main" id="{1490F3B2-C585-A6C7-7B51-082CBCB622C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DBFC74-C7D1-690F-CB34-DB55FA201E89}"/>
              </a:ext>
            </a:extLst>
          </p:cNvPr>
          <p:cNvSpPr txBox="1">
            <a:spLocks/>
          </p:cNvSpPr>
          <p:nvPr/>
        </p:nvSpPr>
        <p:spPr>
          <a:xfrm>
            <a:off x="0" y="2825890"/>
            <a:ext cx="10658654" cy="3657124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92F388-1845-F343-C43D-CE6E71B88EAC}"/>
                  </a:ext>
                </a:extLst>
              </p:cNvPr>
              <p:cNvSpPr/>
              <p:nvPr/>
            </p:nvSpPr>
            <p:spPr>
              <a:xfrm>
                <a:off x="3043685" y="3158123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sz="20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A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92F388-1845-F343-C43D-CE6E71B88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685" y="3158123"/>
                <a:ext cx="669765" cy="66320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4D6490-F406-2E93-D0B0-87E4AD889110}"/>
                  </a:ext>
                </a:extLst>
              </p:cNvPr>
              <p:cNvSpPr/>
              <p:nvPr/>
            </p:nvSpPr>
            <p:spPr>
              <a:xfrm>
                <a:off x="3043685" y="4529538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4D6490-F406-2E93-D0B0-87E4AD88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685" y="4529538"/>
                <a:ext cx="669765" cy="66320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A75CB3D-5860-4932-88E4-6342D6447007}"/>
                  </a:ext>
                </a:extLst>
              </p:cNvPr>
              <p:cNvSpPr/>
              <p:nvPr/>
            </p:nvSpPr>
            <p:spPr>
              <a:xfrm>
                <a:off x="3043685" y="5808357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A75CB3D-5860-4932-88E4-6342D6447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685" y="5808357"/>
                <a:ext cx="669765" cy="66320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019339B-A8FB-5B1B-4D10-36CC927A092D}"/>
              </a:ext>
            </a:extLst>
          </p:cNvPr>
          <p:cNvSpPr/>
          <p:nvPr/>
        </p:nvSpPr>
        <p:spPr>
          <a:xfrm>
            <a:off x="5368204" y="4164612"/>
            <a:ext cx="1359720" cy="1362279"/>
          </a:xfrm>
          <a:prstGeom prst="ellipse">
            <a:avLst/>
          </a:prstGeom>
          <a:solidFill>
            <a:srgbClr val="E7C24C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100" dirty="0">
              <a:solidFill>
                <a:schemeClr val="bg1"/>
              </a:solidFill>
            </a:endParaRPr>
          </a:p>
        </p:txBody>
      </p:sp>
      <p:sp>
        <p:nvSpPr>
          <p:cNvPr id="11" name="Right Arrow 44">
            <a:extLst>
              <a:ext uri="{FF2B5EF4-FFF2-40B4-BE49-F238E27FC236}">
                <a16:creationId xmlns:a16="http://schemas.microsoft.com/office/drawing/2014/main" id="{096E0FBA-8E0A-535F-689E-D3D7240FDD4E}"/>
              </a:ext>
            </a:extLst>
          </p:cNvPr>
          <p:cNvSpPr/>
          <p:nvPr/>
        </p:nvSpPr>
        <p:spPr>
          <a:xfrm rot="1354124">
            <a:off x="3626083" y="3799197"/>
            <a:ext cx="1955668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12" name="Right Arrow 47">
            <a:extLst>
              <a:ext uri="{FF2B5EF4-FFF2-40B4-BE49-F238E27FC236}">
                <a16:creationId xmlns:a16="http://schemas.microsoft.com/office/drawing/2014/main" id="{7208D7F3-CC20-D5E7-E552-9FDEE109AA9F}"/>
              </a:ext>
            </a:extLst>
          </p:cNvPr>
          <p:cNvSpPr/>
          <p:nvPr/>
        </p:nvSpPr>
        <p:spPr>
          <a:xfrm rot="20288601">
            <a:off x="3663020" y="5451582"/>
            <a:ext cx="1955668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35" name="Right Arrow 48">
            <a:extLst>
              <a:ext uri="{FF2B5EF4-FFF2-40B4-BE49-F238E27FC236}">
                <a16:creationId xmlns:a16="http://schemas.microsoft.com/office/drawing/2014/main" id="{F15B608C-C78D-7977-10B5-E548725CDA95}"/>
              </a:ext>
            </a:extLst>
          </p:cNvPr>
          <p:cNvSpPr/>
          <p:nvPr/>
        </p:nvSpPr>
        <p:spPr>
          <a:xfrm>
            <a:off x="3747370" y="4630473"/>
            <a:ext cx="1581957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81FCBAFB-D6EC-C08C-3A0C-A445678D9D65}"/>
              </a:ext>
            </a:extLst>
          </p:cNvPr>
          <p:cNvSpPr/>
          <p:nvPr/>
        </p:nvSpPr>
        <p:spPr>
          <a:xfrm>
            <a:off x="2484085" y="3225512"/>
            <a:ext cx="510296" cy="3257503"/>
          </a:xfrm>
          <a:prstGeom prst="leftBrace">
            <a:avLst>
              <a:gd name="adj1" fmla="val 137500"/>
              <a:gd name="adj2" fmla="val 50000"/>
            </a:avLst>
          </a:prstGeom>
          <a:noFill/>
          <a:ln w="57150">
            <a:solidFill>
              <a:srgbClr val="062E6D"/>
            </a:solidFill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62E6D"/>
              </a:solidFill>
            </a:endParaRPr>
          </a:p>
        </p:txBody>
      </p:sp>
      <p:sp>
        <p:nvSpPr>
          <p:cNvPr id="37" name="Right Arrow 52">
            <a:extLst>
              <a:ext uri="{FF2B5EF4-FFF2-40B4-BE49-F238E27FC236}">
                <a16:creationId xmlns:a16="http://schemas.microsoft.com/office/drawing/2014/main" id="{F63D8C04-7C92-2DA4-C118-01B85EF15FC3}"/>
              </a:ext>
            </a:extLst>
          </p:cNvPr>
          <p:cNvSpPr/>
          <p:nvPr/>
        </p:nvSpPr>
        <p:spPr>
          <a:xfrm>
            <a:off x="9577948" y="4654452"/>
            <a:ext cx="771026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B2B301-5B72-BA2B-8A88-7AEB03616FF1}"/>
                  </a:ext>
                </a:extLst>
              </p:cNvPr>
              <p:cNvSpPr txBox="1"/>
              <p:nvPr/>
            </p:nvSpPr>
            <p:spPr>
              <a:xfrm>
                <a:off x="4106413" y="3459622"/>
                <a:ext cx="578417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rgbClr val="062E6D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B2B301-5B72-BA2B-8A88-7AEB0361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413" y="3459622"/>
                <a:ext cx="578417" cy="400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CDEE32D-36F4-3EFF-BFCF-DF0748376845}"/>
                  </a:ext>
                </a:extLst>
              </p:cNvPr>
              <p:cNvSpPr/>
              <p:nvPr/>
            </p:nvSpPr>
            <p:spPr>
              <a:xfrm>
                <a:off x="8218229" y="4200911"/>
                <a:ext cx="1359720" cy="1362279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A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CDEE32D-36F4-3EFF-BFCF-DF0748376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29" y="4200911"/>
                <a:ext cx="1359720" cy="13622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60">
            <a:extLst>
              <a:ext uri="{FF2B5EF4-FFF2-40B4-BE49-F238E27FC236}">
                <a16:creationId xmlns:a16="http://schemas.microsoft.com/office/drawing/2014/main" id="{8384D794-8624-DB93-5756-91BD9FF9AD12}"/>
              </a:ext>
            </a:extLst>
          </p:cNvPr>
          <p:cNvSpPr/>
          <p:nvPr/>
        </p:nvSpPr>
        <p:spPr>
          <a:xfrm rot="5400000">
            <a:off x="5644492" y="3511580"/>
            <a:ext cx="789839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F9F1DF-66A9-D8F2-C5C3-8964FC8E226C}"/>
                  </a:ext>
                </a:extLst>
              </p:cNvPr>
              <p:cNvSpPr txBox="1"/>
              <p:nvPr/>
            </p:nvSpPr>
            <p:spPr>
              <a:xfrm>
                <a:off x="5863388" y="2889336"/>
                <a:ext cx="443012" cy="52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rgbClr val="062E6D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F9F1DF-66A9-D8F2-C5C3-8964FC8E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388" y="2889336"/>
                <a:ext cx="443012" cy="52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7DE177-06BB-13B7-2318-FB38C4D21DB9}"/>
                  </a:ext>
                </a:extLst>
              </p:cNvPr>
              <p:cNvSpPr txBox="1"/>
              <p:nvPr/>
            </p:nvSpPr>
            <p:spPr>
              <a:xfrm>
                <a:off x="4767941" y="5769748"/>
                <a:ext cx="6863036" cy="52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800" i="1">
                          <a:solidFill>
                            <a:srgbClr val="062E6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>
                  <a:solidFill>
                    <a:srgbClr val="062E6D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7DE177-06BB-13B7-2318-FB38C4D2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5769748"/>
                <a:ext cx="6863036" cy="5231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07FBB7-E9AB-738B-9F8F-ACEE0CCE7B81}"/>
                  </a:ext>
                </a:extLst>
              </p:cNvPr>
              <p:cNvSpPr txBox="1"/>
              <p:nvPr/>
            </p:nvSpPr>
            <p:spPr>
              <a:xfrm>
                <a:off x="4070512" y="4386305"/>
                <a:ext cx="584378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rgbClr val="062E6D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07FBB7-E9AB-738B-9F8F-ACEE0CCE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12" y="4386305"/>
                <a:ext cx="584378" cy="400058"/>
              </a:xfrm>
              <a:prstGeom prst="rect">
                <a:avLst/>
              </a:prstGeom>
              <a:blipFill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1E0ED2-A0AA-1366-C070-025E88AD55C3}"/>
                  </a:ext>
                </a:extLst>
              </p:cNvPr>
              <p:cNvSpPr txBox="1"/>
              <p:nvPr/>
            </p:nvSpPr>
            <p:spPr>
              <a:xfrm>
                <a:off x="4077650" y="5195180"/>
                <a:ext cx="584378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 dirty="0">
                              <a:solidFill>
                                <a:srgbClr val="062E6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rgbClr val="062E6D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1E0ED2-A0AA-1366-C070-025E88AD5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50" y="5195180"/>
                <a:ext cx="584378" cy="400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66">
            <a:extLst>
              <a:ext uri="{FF2B5EF4-FFF2-40B4-BE49-F238E27FC236}">
                <a16:creationId xmlns:a16="http://schemas.microsoft.com/office/drawing/2014/main" id="{20C42FAD-C8F4-3269-1293-EBD28BFA123C}"/>
              </a:ext>
            </a:extLst>
          </p:cNvPr>
          <p:cNvSpPr/>
          <p:nvPr/>
        </p:nvSpPr>
        <p:spPr>
          <a:xfrm>
            <a:off x="6738740" y="4618153"/>
            <a:ext cx="1440612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110B142-B90E-68F1-4A0B-24FCF7090E2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89C800"/>
              </a:clrFrom>
              <a:clrTo>
                <a:srgbClr val="89C800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5757602" y="4444664"/>
            <a:ext cx="520508" cy="75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096371-6487-E95E-547E-C9B1FFD27174}"/>
                  </a:ext>
                </a:extLst>
              </p:cNvPr>
              <p:cNvSpPr txBox="1"/>
              <p:nvPr/>
            </p:nvSpPr>
            <p:spPr>
              <a:xfrm>
                <a:off x="352423" y="4466606"/>
                <a:ext cx="2683564" cy="830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>
                    <a:solidFill>
                      <a:srgbClr val="062E6D"/>
                    </a:solidFill>
                  </a:defRPr>
                </a:lvl1pPr>
              </a:lstStyle>
              <a:p>
                <a:r>
                  <a:rPr lang="en-US" sz="2400" dirty="0"/>
                  <a:t>Inputs </a:t>
                </a:r>
              </a:p>
              <a:p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096371-6487-E95E-547E-C9B1FFD2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3" y="4466606"/>
                <a:ext cx="2683564" cy="830889"/>
              </a:xfrm>
              <a:prstGeom prst="rect">
                <a:avLst/>
              </a:prstGeom>
              <a:blipFill>
                <a:blip r:embed="rId1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F28DF3-160D-A045-2755-AE64D46FA846}"/>
                  </a:ext>
                </a:extLst>
              </p:cNvPr>
              <p:cNvSpPr txBox="1"/>
              <p:nvPr/>
            </p:nvSpPr>
            <p:spPr>
              <a:xfrm>
                <a:off x="9774947" y="4654452"/>
                <a:ext cx="2683564" cy="36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rgbClr val="062E6D"/>
                    </a:solidFill>
                  </a:defRPr>
                </a:lvl1pPr>
              </a:lstStyle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F28DF3-160D-A045-2755-AE64D46F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47" y="4654452"/>
                <a:ext cx="2683564" cy="369284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3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CA7B8699-F746-464A-AE41-677C056F3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9"/>
          <a:stretch/>
        </p:blipFill>
        <p:spPr>
          <a:xfrm>
            <a:off x="1" y="429"/>
            <a:ext cx="12191996" cy="1066372"/>
          </a:xfrm>
          <a:prstGeom prst="rect">
            <a:avLst/>
          </a:prstGeom>
        </p:spPr>
      </p:pic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ARTIFICIAL NEURON EXAMPLE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4072" y="1295863"/>
                <a:ext cx="118996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Assume that we have an artificial neuron model with 3 inputs and a unit step activation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800" dirty="0">
                  <a:latin typeface="Montserrat" panose="00000500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The weight and bias values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Montserrat" panose="00000500000000000000" pitchFamily="2" charset="0"/>
                  </a:rPr>
                  <a:t>The model received the following 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800" dirty="0">
                    <a:latin typeface="Montserrat" panose="00000500000000000000" pitchFamily="2" charset="0"/>
                  </a:rPr>
                  <a:t>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2" y="1295863"/>
                <a:ext cx="11899677" cy="1200329"/>
              </a:xfrm>
              <a:prstGeom prst="rect">
                <a:avLst/>
              </a:prstGeom>
              <a:blipFill>
                <a:blip r:embed="rId4"/>
                <a:stretch>
                  <a:fillRect l="-307" t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18">
            <a:extLst>
              <a:ext uri="{FF2B5EF4-FFF2-40B4-BE49-F238E27FC236}">
                <a16:creationId xmlns:a16="http://schemas.microsoft.com/office/drawing/2014/main" id="{1490F3B2-C585-A6C7-7B51-082CBCB622CF}"/>
              </a:ext>
            </a:extLst>
          </p:cNvPr>
          <p:cNvSpPr txBox="1">
            <a:spLocks/>
          </p:cNvSpPr>
          <p:nvPr/>
        </p:nvSpPr>
        <p:spPr>
          <a:xfrm>
            <a:off x="8440027" y="63567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DBFC74-C7D1-690F-CB34-DB55FA201E89}"/>
              </a:ext>
            </a:extLst>
          </p:cNvPr>
          <p:cNvSpPr txBox="1">
            <a:spLocks/>
          </p:cNvSpPr>
          <p:nvPr/>
        </p:nvSpPr>
        <p:spPr>
          <a:xfrm>
            <a:off x="0" y="2825890"/>
            <a:ext cx="10658654" cy="3657124"/>
          </a:xfrm>
          <a:prstGeom prst="rect">
            <a:avLst/>
          </a:prstGeom>
        </p:spPr>
        <p:txBody>
          <a:bodyPr>
            <a:normAutofit/>
          </a:bodyPr>
          <a:lstStyle>
            <a:lvl1pPr marL="228611" indent="-228611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1CAFAA-A9C3-2CA8-AC48-4F39A4EDA428}"/>
              </a:ext>
            </a:extLst>
          </p:cNvPr>
          <p:cNvSpPr txBox="1">
            <a:spLocks/>
          </p:cNvSpPr>
          <p:nvPr/>
        </p:nvSpPr>
        <p:spPr>
          <a:xfrm>
            <a:off x="244071" y="921329"/>
            <a:ext cx="12581071" cy="492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35B719-534C-203E-EE34-B9F6C056920C}"/>
                  </a:ext>
                </a:extLst>
              </p:cNvPr>
              <p:cNvSpPr/>
              <p:nvPr/>
            </p:nvSpPr>
            <p:spPr>
              <a:xfrm>
                <a:off x="1015660" y="3193369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D35B719-534C-203E-EE34-B9F6C0569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60" y="3193369"/>
                <a:ext cx="669765" cy="66320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65842FF-BB6A-D813-CF22-43D05CEED3FF}"/>
                  </a:ext>
                </a:extLst>
              </p:cNvPr>
              <p:cNvSpPr/>
              <p:nvPr/>
            </p:nvSpPr>
            <p:spPr>
              <a:xfrm>
                <a:off x="1015660" y="4564784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65842FF-BB6A-D813-CF22-43D05CEED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60" y="4564784"/>
                <a:ext cx="669765" cy="66320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D23C6C-FF8E-C00A-6FF0-F7A4BDB41ABA}"/>
                  </a:ext>
                </a:extLst>
              </p:cNvPr>
              <p:cNvSpPr/>
              <p:nvPr/>
            </p:nvSpPr>
            <p:spPr>
              <a:xfrm>
                <a:off x="1015660" y="5843603"/>
                <a:ext cx="669765" cy="663205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A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D23C6C-FF8E-C00A-6FF0-F7A4BDB41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60" y="5843603"/>
                <a:ext cx="669765" cy="66320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8C7EE0C-5564-4374-3473-F997728E6536}"/>
              </a:ext>
            </a:extLst>
          </p:cNvPr>
          <p:cNvSpPr/>
          <p:nvPr/>
        </p:nvSpPr>
        <p:spPr>
          <a:xfrm>
            <a:off x="3340179" y="4199858"/>
            <a:ext cx="1359720" cy="1362279"/>
          </a:xfrm>
          <a:prstGeom prst="ellipse">
            <a:avLst/>
          </a:prstGeom>
          <a:solidFill>
            <a:srgbClr val="E7C24C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000" dirty="0">
              <a:solidFill>
                <a:schemeClr val="tx2"/>
              </a:solidFill>
            </a:endParaRPr>
          </a:p>
        </p:txBody>
      </p:sp>
      <p:sp>
        <p:nvSpPr>
          <p:cNvPr id="19" name="Right Arrow 36">
            <a:extLst>
              <a:ext uri="{FF2B5EF4-FFF2-40B4-BE49-F238E27FC236}">
                <a16:creationId xmlns:a16="http://schemas.microsoft.com/office/drawing/2014/main" id="{3E210584-4CA0-54CC-FEC8-2C4569962F81}"/>
              </a:ext>
            </a:extLst>
          </p:cNvPr>
          <p:cNvSpPr/>
          <p:nvPr/>
        </p:nvSpPr>
        <p:spPr>
          <a:xfrm rot="1354124">
            <a:off x="1598058" y="3834443"/>
            <a:ext cx="1955668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20" name="Right Arrow 37">
            <a:extLst>
              <a:ext uri="{FF2B5EF4-FFF2-40B4-BE49-F238E27FC236}">
                <a16:creationId xmlns:a16="http://schemas.microsoft.com/office/drawing/2014/main" id="{8265F98D-DE12-A124-DBBA-223E5AEDBDE2}"/>
              </a:ext>
            </a:extLst>
          </p:cNvPr>
          <p:cNvSpPr/>
          <p:nvPr/>
        </p:nvSpPr>
        <p:spPr>
          <a:xfrm rot="20288601">
            <a:off x="1634996" y="5486828"/>
            <a:ext cx="1955668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21" name="Right Arrow 38">
            <a:extLst>
              <a:ext uri="{FF2B5EF4-FFF2-40B4-BE49-F238E27FC236}">
                <a16:creationId xmlns:a16="http://schemas.microsoft.com/office/drawing/2014/main" id="{F7608B53-090F-272C-5C99-B128A7086AC5}"/>
              </a:ext>
            </a:extLst>
          </p:cNvPr>
          <p:cNvSpPr/>
          <p:nvPr/>
        </p:nvSpPr>
        <p:spPr>
          <a:xfrm>
            <a:off x="1719345" y="4665719"/>
            <a:ext cx="1581957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1F9448-EEA9-C621-10AA-A84BC48E855C}"/>
                  </a:ext>
                </a:extLst>
              </p:cNvPr>
              <p:cNvSpPr txBox="1"/>
              <p:nvPr/>
            </p:nvSpPr>
            <p:spPr>
              <a:xfrm>
                <a:off x="1998982" y="3484183"/>
                <a:ext cx="1154077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0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CA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i="0" dirty="0"/>
                  <a:t> = 0.8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1F9448-EEA9-C621-10AA-A84BC48E8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982" y="3484183"/>
                <a:ext cx="1154077" cy="400058"/>
              </a:xfrm>
              <a:prstGeom prst="rect">
                <a:avLst/>
              </a:prstGeom>
              <a:blipFill>
                <a:blip r:embed="rId8"/>
                <a:stretch>
                  <a:fillRect t="-9231" r="-4233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924E972-7903-6AC7-EBBE-15A5FBF521CB}"/>
                  </a:ext>
                </a:extLst>
              </p:cNvPr>
              <p:cNvSpPr/>
              <p:nvPr/>
            </p:nvSpPr>
            <p:spPr>
              <a:xfrm>
                <a:off x="5513853" y="4199858"/>
                <a:ext cx="1359720" cy="1362279"/>
              </a:xfrm>
              <a:prstGeom prst="ellipse">
                <a:avLst/>
              </a:prstGeom>
              <a:solidFill>
                <a:srgbClr val="E7C24C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A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924E972-7903-6AC7-EBBE-15A5FBF52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53" y="4199858"/>
                <a:ext cx="1359720" cy="13622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45">
            <a:extLst>
              <a:ext uri="{FF2B5EF4-FFF2-40B4-BE49-F238E27FC236}">
                <a16:creationId xmlns:a16="http://schemas.microsoft.com/office/drawing/2014/main" id="{DC8183DD-C5C0-34AB-9112-5F36437DFC9E}"/>
              </a:ext>
            </a:extLst>
          </p:cNvPr>
          <p:cNvSpPr/>
          <p:nvPr/>
        </p:nvSpPr>
        <p:spPr>
          <a:xfrm rot="5400000">
            <a:off x="3616467" y="3546827"/>
            <a:ext cx="789839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328396-9AAD-C797-823A-91676F5DCD0F}"/>
                  </a:ext>
                </a:extLst>
              </p:cNvPr>
              <p:cNvSpPr txBox="1"/>
              <p:nvPr/>
            </p:nvSpPr>
            <p:spPr>
              <a:xfrm>
                <a:off x="3606249" y="3010644"/>
                <a:ext cx="876088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0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328396-9AAD-C797-823A-91676F5DC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49" y="3010644"/>
                <a:ext cx="876088" cy="400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E05D4A-3CBB-022A-FBA2-759F655CB71B}"/>
                  </a:ext>
                </a:extLst>
              </p:cNvPr>
              <p:cNvSpPr txBox="1"/>
              <p:nvPr/>
            </p:nvSpPr>
            <p:spPr>
              <a:xfrm>
                <a:off x="5445430" y="2220157"/>
                <a:ext cx="6686216" cy="52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32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E05D4A-3CBB-022A-FBA2-759F655C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430" y="2220157"/>
                <a:ext cx="6686216" cy="5231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48DD43-61D7-636D-FFB9-A488183B77D9}"/>
                  </a:ext>
                </a:extLst>
              </p:cNvPr>
              <p:cNvSpPr txBox="1"/>
              <p:nvPr/>
            </p:nvSpPr>
            <p:spPr>
              <a:xfrm>
                <a:off x="1593351" y="4370215"/>
                <a:ext cx="1242935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0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48DD43-61D7-636D-FFB9-A488183B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51" y="4370215"/>
                <a:ext cx="1242935" cy="400058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1E8D-7EBC-4196-7618-C7EAD13CD0EA}"/>
                  </a:ext>
                </a:extLst>
              </p:cNvPr>
              <p:cNvSpPr txBox="1"/>
              <p:nvPr/>
            </p:nvSpPr>
            <p:spPr>
              <a:xfrm>
                <a:off x="1564457" y="5274720"/>
                <a:ext cx="1242935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0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CE1E8D-7EBC-4196-7618-C7EAD13CD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57" y="5274720"/>
                <a:ext cx="1242935" cy="400058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56">
            <a:extLst>
              <a:ext uri="{FF2B5EF4-FFF2-40B4-BE49-F238E27FC236}">
                <a16:creationId xmlns:a16="http://schemas.microsoft.com/office/drawing/2014/main" id="{C08CBF3F-5D1D-2BF5-DAB3-848C685C38AB}"/>
              </a:ext>
            </a:extLst>
          </p:cNvPr>
          <p:cNvSpPr/>
          <p:nvPr/>
        </p:nvSpPr>
        <p:spPr>
          <a:xfrm>
            <a:off x="4710715" y="4653400"/>
            <a:ext cx="803138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6434CD-F5D7-15DE-4DE2-9677172E7FBC}"/>
                  </a:ext>
                </a:extLst>
              </p:cNvPr>
              <p:cNvSpPr txBox="1"/>
              <p:nvPr/>
            </p:nvSpPr>
            <p:spPr>
              <a:xfrm>
                <a:off x="5167795" y="2751117"/>
                <a:ext cx="7068195" cy="953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CA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(5.4)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6434CD-F5D7-15DE-4DE2-9677172E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95" y="2751117"/>
                <a:ext cx="7068195" cy="9539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FA3B6-91CE-B209-057A-1AAAD3329057}"/>
                  </a:ext>
                </a:extLst>
              </p:cNvPr>
              <p:cNvSpPr txBox="1"/>
              <p:nvPr/>
            </p:nvSpPr>
            <p:spPr>
              <a:xfrm>
                <a:off x="6332695" y="3303971"/>
                <a:ext cx="4113732" cy="953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>
                          <a:latin typeface="Cambria Math" panose="02040503050406030204" pitchFamily="18" charset="0"/>
                        </a:rPr>
                        <m:t>=1 (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because</m:t>
                      </m:r>
                      <m:r>
                        <a:rPr lang="en-CA">
                          <a:latin typeface="Cambria Math" panose="02040503050406030204" pitchFamily="18" charset="0"/>
                        </a:rPr>
                        <m:t> 5.4&gt;0)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FA3B6-91CE-B209-057A-1AAAD332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695" y="3303971"/>
                <a:ext cx="4113732" cy="9539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DC1284-86C8-5ED6-875F-825C1D0658E9}"/>
                  </a:ext>
                </a:extLst>
              </p:cNvPr>
              <p:cNvSpPr txBox="1"/>
              <p:nvPr/>
            </p:nvSpPr>
            <p:spPr>
              <a:xfrm>
                <a:off x="6785554" y="4257954"/>
                <a:ext cx="998733" cy="461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0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DC1284-86C8-5ED6-875F-825C1D065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54" y="4257954"/>
                <a:ext cx="998733" cy="461605"/>
              </a:xfrm>
              <a:prstGeom prst="rect">
                <a:avLst/>
              </a:prstGeom>
              <a:blipFill>
                <a:blip r:embed="rId1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BDC1E5D1-AEE1-45E1-D693-2EC5D7479AF8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89C800"/>
              </a:clrFrom>
              <a:clrTo>
                <a:srgbClr val="89C800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3766714" y="4493121"/>
            <a:ext cx="520508" cy="754445"/>
          </a:xfrm>
          <a:prstGeom prst="rect">
            <a:avLst/>
          </a:prstGeom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C5AAED0-D2D4-33E6-21A1-86F945BF618D}"/>
              </a:ext>
            </a:extLst>
          </p:cNvPr>
          <p:cNvCxnSpPr>
            <a:cxnSpLocks/>
            <a:stCxn id="23" idx="4"/>
          </p:cNvCxnSpPr>
          <p:nvPr/>
        </p:nvCxnSpPr>
        <p:spPr>
          <a:xfrm rot="16200000" flipH="1">
            <a:off x="6575451" y="5180400"/>
            <a:ext cx="613067" cy="1376541"/>
          </a:xfrm>
          <a:prstGeom prst="curvedConnector2">
            <a:avLst/>
          </a:prstGeom>
          <a:ln w="57150">
            <a:solidFill>
              <a:srgbClr val="0054A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E3005F-EF8A-B74A-E92E-5E38A4852AA6}"/>
                  </a:ext>
                </a:extLst>
              </p:cNvPr>
              <p:cNvSpPr txBox="1"/>
              <p:nvPr/>
            </p:nvSpPr>
            <p:spPr>
              <a:xfrm>
                <a:off x="4643196" y="4323911"/>
                <a:ext cx="578930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0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dirty="0">
                          <a:latin typeface="Cambria Math" panose="02040503050406030204" pitchFamily="18" charset="0"/>
                        </a:rPr>
                        <m:t>5.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E3005F-EF8A-B74A-E92E-5E38A485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96" y="4323911"/>
                <a:ext cx="578930" cy="40005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D9AB6F4-4F40-9887-6A29-4E83FCD7A59D}"/>
                  </a:ext>
                </a:extLst>
              </p:cNvPr>
              <p:cNvSpPr txBox="1"/>
              <p:nvPr/>
            </p:nvSpPr>
            <p:spPr>
              <a:xfrm>
                <a:off x="222490" y="3055588"/>
                <a:ext cx="898847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CA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i="0" dirty="0"/>
                  <a:t> = 2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D9AB6F4-4F40-9887-6A29-4E83FCD7A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0" y="3055588"/>
                <a:ext cx="898847" cy="400058"/>
              </a:xfrm>
              <a:prstGeom prst="rect">
                <a:avLst/>
              </a:prstGeom>
              <a:blipFill>
                <a:blip r:embed="rId19"/>
                <a:stretch>
                  <a:fillRect t="-7576" r="-540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32CB8B-4B24-B264-4EA8-0F24E14EEE03}"/>
                  </a:ext>
                </a:extLst>
              </p:cNvPr>
              <p:cNvSpPr txBox="1"/>
              <p:nvPr/>
            </p:nvSpPr>
            <p:spPr>
              <a:xfrm>
                <a:off x="151472" y="4433099"/>
                <a:ext cx="904810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i="0" dirty="0"/>
                  <a:t> = 4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32CB8B-4B24-B264-4EA8-0F24E14E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2" y="4433099"/>
                <a:ext cx="904810" cy="400058"/>
              </a:xfrm>
              <a:prstGeom prst="rect">
                <a:avLst/>
              </a:prstGeom>
              <a:blipFill>
                <a:blip r:embed="rId20"/>
                <a:stretch>
                  <a:fillRect t="-7576" r="-540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A52CFA-8E57-68FF-30F5-E348F67F9700}"/>
                  </a:ext>
                </a:extLst>
              </p:cNvPr>
              <p:cNvSpPr txBox="1"/>
              <p:nvPr/>
            </p:nvSpPr>
            <p:spPr>
              <a:xfrm>
                <a:off x="198921" y="5724920"/>
                <a:ext cx="904810" cy="40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 b="0" i="1">
                    <a:solidFill>
                      <a:srgbClr val="062E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i="0" dirty="0"/>
                  <a:t> = 6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A52CFA-8E57-68FF-30F5-E348F67F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1" y="5724920"/>
                <a:ext cx="904810" cy="400058"/>
              </a:xfrm>
              <a:prstGeom prst="rect">
                <a:avLst/>
              </a:prstGeom>
              <a:blipFill>
                <a:blip r:embed="rId21"/>
                <a:stretch>
                  <a:fillRect t="-7576" r="-540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0FB83C-874D-C90A-1789-9E92B39A598A}"/>
              </a:ext>
            </a:extLst>
          </p:cNvPr>
          <p:cNvCxnSpPr>
            <a:cxnSpLocks/>
          </p:cNvCxnSpPr>
          <p:nvPr/>
        </p:nvCxnSpPr>
        <p:spPr>
          <a:xfrm>
            <a:off x="233247" y="3532640"/>
            <a:ext cx="767513" cy="0"/>
          </a:xfrm>
          <a:prstGeom prst="straightConnector1">
            <a:avLst/>
          </a:prstGeom>
          <a:ln w="57150">
            <a:solidFill>
              <a:srgbClr val="0054A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6EE889-6917-D6FE-2718-309DF9974822}"/>
              </a:ext>
            </a:extLst>
          </p:cNvPr>
          <p:cNvCxnSpPr>
            <a:cxnSpLocks/>
          </p:cNvCxnSpPr>
          <p:nvPr/>
        </p:nvCxnSpPr>
        <p:spPr>
          <a:xfrm>
            <a:off x="244072" y="4868034"/>
            <a:ext cx="767513" cy="0"/>
          </a:xfrm>
          <a:prstGeom prst="straightConnector1">
            <a:avLst/>
          </a:prstGeom>
          <a:ln w="57150">
            <a:solidFill>
              <a:srgbClr val="0054A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04C844-CE80-3373-7126-DC9CCB9D0E4F}"/>
              </a:ext>
            </a:extLst>
          </p:cNvPr>
          <p:cNvCxnSpPr>
            <a:cxnSpLocks/>
          </p:cNvCxnSpPr>
          <p:nvPr/>
        </p:nvCxnSpPr>
        <p:spPr>
          <a:xfrm>
            <a:off x="244072" y="6155850"/>
            <a:ext cx="767513" cy="0"/>
          </a:xfrm>
          <a:prstGeom prst="straightConnector1">
            <a:avLst/>
          </a:prstGeom>
          <a:ln w="57150">
            <a:solidFill>
              <a:srgbClr val="0054A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701A871-926F-1609-555E-B4B735B100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44470" y="4129244"/>
            <a:ext cx="4457067" cy="2730658"/>
          </a:xfrm>
          <a:prstGeom prst="rect">
            <a:avLst/>
          </a:prstGeom>
        </p:spPr>
      </p:pic>
      <p:sp>
        <p:nvSpPr>
          <p:cNvPr id="57" name="Right Arrow 39">
            <a:extLst>
              <a:ext uri="{FF2B5EF4-FFF2-40B4-BE49-F238E27FC236}">
                <a16:creationId xmlns:a16="http://schemas.microsoft.com/office/drawing/2014/main" id="{DD6D1E91-E50E-B23C-9805-DC81EA5DFFD4}"/>
              </a:ext>
            </a:extLst>
          </p:cNvPr>
          <p:cNvSpPr/>
          <p:nvPr/>
        </p:nvSpPr>
        <p:spPr>
          <a:xfrm>
            <a:off x="6882862" y="4660749"/>
            <a:ext cx="998734" cy="461336"/>
          </a:xfrm>
          <a:prstGeom prst="rightArrow">
            <a:avLst>
              <a:gd name="adj1" fmla="val 36174"/>
              <a:gd name="adj2" fmla="val 73044"/>
            </a:avLst>
          </a:prstGeom>
          <a:solidFill>
            <a:srgbClr val="0054A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8E7229F-CF09-D028-7F92-E0E08D511A80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7246" y="4985787"/>
            <a:ext cx="2141127" cy="1432497"/>
          </a:xfrm>
          <a:prstGeom prst="rect">
            <a:avLst/>
          </a:prstGeom>
        </p:spPr>
      </p:pic>
      <p:sp>
        <p:nvSpPr>
          <p:cNvPr id="59" name="Footer Placeholder 18">
            <a:extLst>
              <a:ext uri="{FF2B5EF4-FFF2-40B4-BE49-F238E27FC236}">
                <a16:creationId xmlns:a16="http://schemas.microsoft.com/office/drawing/2014/main" id="{2622CFA6-B7F3-4C9B-503A-3317BAE424F7}"/>
              </a:ext>
            </a:extLst>
          </p:cNvPr>
          <p:cNvSpPr txBox="1">
            <a:spLocks/>
          </p:cNvSpPr>
          <p:nvPr/>
        </p:nvSpPr>
        <p:spPr>
          <a:xfrm>
            <a:off x="8592427" y="650919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Dr. Ryan Ahmed @Stemplicity</a:t>
            </a:r>
          </a:p>
        </p:txBody>
      </p:sp>
    </p:spTree>
    <p:extLst>
      <p:ext uri="{BB962C8B-B14F-4D97-AF65-F5344CB8AC3E}">
        <p14:creationId xmlns:p14="http://schemas.microsoft.com/office/powerpoint/2010/main" val="5683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2631</Words>
  <Application>Microsoft Office PowerPoint</Application>
  <PresentationFormat>Widescreen</PresentationFormat>
  <Paragraphs>321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313</cp:revision>
  <dcterms:created xsi:type="dcterms:W3CDTF">2019-11-18T17:58:36Z</dcterms:created>
  <dcterms:modified xsi:type="dcterms:W3CDTF">2025-01-26T04:05:28Z</dcterms:modified>
</cp:coreProperties>
</file>